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337" r:id="rId5"/>
    <p:sldId id="256" r:id="rId6"/>
    <p:sldId id="268" r:id="rId7"/>
    <p:sldId id="258" r:id="rId8"/>
    <p:sldId id="259" r:id="rId9"/>
    <p:sldId id="260" r:id="rId10"/>
    <p:sldId id="269" r:id="rId11"/>
    <p:sldId id="270" r:id="rId12"/>
    <p:sldId id="262" r:id="rId13"/>
    <p:sldId id="271" r:id="rId14"/>
    <p:sldId id="267" r:id="rId15"/>
    <p:sldId id="263" r:id="rId16"/>
    <p:sldId id="264" r:id="rId17"/>
    <p:sldId id="265" r:id="rId18"/>
    <p:sldId id="266" r:id="rId19"/>
    <p:sldId id="338" r:id="rId20"/>
    <p:sldId id="295"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7F932-F98E-4996-8196-508CFFBD73AD}" v="1" dt="2021-07-02T18:50:04.148"/>
    <p1510:client id="{479BD074-26A2-E857-065C-A6AE48045B5E}" v="112" dt="2021-07-03T13:40:27.679"/>
    <p1510:client id="{4865EB2C-C653-6044-C66C-392747D31016}" v="445" dt="2021-07-03T09:51:37.353"/>
    <p1510:client id="{691CB54F-4FD8-FFD1-95EF-D225E47EBFB2}" v="8" dt="2021-07-04T07:38:56.777"/>
    <p1510:client id="{6E407F3C-5FA9-4765-53CC-CEFA2DEEEE2A}" v="209" dt="2021-07-04T07:52:47.094"/>
    <p1510:client id="{74F3C733-B415-C764-DC54-C3132F97B071}" v="735" dt="2021-07-03T13:46:15.644"/>
    <p1510:client id="{7BD4468E-B566-CF92-3D9D-CAD7D62C518A}" v="7" dt="2021-07-03T15:48:07.748"/>
    <p1510:client id="{8B665A30-9815-433A-889E-B6FE54E3DDCC}" v="1532" dt="2021-07-02T19:00:15.710"/>
    <p1510:client id="{8FBC21BB-D9A3-2969-D445-82A38C142146}" v="294" dt="2021-07-03T08:03:51.728"/>
    <p1510:client id="{ABE28218-B9E6-4AF8-4815-55C3B244FF16}" v="166" dt="2021-07-04T07:47:35.612"/>
    <p1510:client id="{D1EADC42-0397-1E66-11CB-CCA2EEC3F406}" v="14" dt="2021-07-04T07:29:35.605"/>
    <p1510:client id="{EA83B3AD-6E1E-D40B-4211-DD2609D29EFB}" v="159" dt="2021-07-03T19:27:44.475"/>
    <p1510:client id="{FD77527D-09EA-BBC1-0C49-2BD29A658BBC}" v="2" dt="2021-07-03T03:45:34.4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04-Jul-21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04-Jul-21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04-Jul-21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04-Jul-21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04-Jul-21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04-Jul-21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04-Jul-21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04-Jul-21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04-Jul-21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04-Jul-21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04-Jul-21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04-Jul-21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mgur.com/uploa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FA9B6C6-A247-48A8-9A1C-1E36FA9456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ctrTitle"/>
          </p:nvPr>
        </p:nvSpPr>
        <p:spPr>
          <a:xfrm>
            <a:off x="1301261" y="590062"/>
            <a:ext cx="5409655" cy="2838938"/>
          </a:xfrm>
        </p:spPr>
        <p:txBody>
          <a:bodyPr>
            <a:normAutofit/>
          </a:bodyPr>
          <a:lstStyle/>
          <a:p>
            <a:pPr algn="l"/>
            <a:r>
              <a:rPr lang="en-US" sz="5600" dirty="0">
                <a:solidFill>
                  <a:srgbClr val="FFFFFF"/>
                </a:solidFill>
                <a:cs typeface="Calibri Light"/>
              </a:rPr>
              <a:t>User Guide</a:t>
            </a:r>
            <a:br>
              <a:rPr lang="en-US" sz="5600" dirty="0">
                <a:solidFill>
                  <a:srgbClr val="FFFFFF"/>
                </a:solidFill>
                <a:cs typeface="Calibri Light"/>
              </a:rPr>
            </a:br>
            <a:endParaRPr lang="en-US" sz="5600" dirty="0">
              <a:solidFill>
                <a:srgbClr val="FFFFFF"/>
              </a:solidFill>
            </a:endParaRPr>
          </a:p>
        </p:txBody>
      </p:sp>
      <p:sp>
        <p:nvSpPr>
          <p:cNvPr id="3" name="Subtitle 2"/>
          <p:cNvSpPr>
            <a:spLocks noGrp="1"/>
          </p:cNvSpPr>
          <p:nvPr>
            <p:ph type="subTitle" idx="1"/>
          </p:nvPr>
        </p:nvSpPr>
        <p:spPr>
          <a:xfrm>
            <a:off x="5642044" y="4698614"/>
            <a:ext cx="5088650" cy="1198120"/>
          </a:xfrm>
        </p:spPr>
        <p:txBody>
          <a:bodyPr vert="horz" lIns="91440" tIns="45720" rIns="91440" bIns="45720" rtlCol="0">
            <a:normAutofit/>
          </a:bodyPr>
          <a:lstStyle/>
          <a:p>
            <a:pPr algn="r"/>
            <a:r>
              <a:rPr lang="en-US" sz="2000">
                <a:solidFill>
                  <a:srgbClr val="FFFFFF"/>
                </a:solidFill>
                <a:cs typeface="Calibri"/>
              </a:rPr>
              <a:t>International Conference on</a:t>
            </a:r>
          </a:p>
          <a:p>
            <a:pPr algn="r"/>
            <a:r>
              <a:rPr lang="en-US" sz="2000">
                <a:solidFill>
                  <a:srgbClr val="FFFFFF"/>
                </a:solidFill>
                <a:cs typeface="Calibri"/>
              </a:rPr>
              <a:t>Application Frameworks</a:t>
            </a:r>
          </a:p>
        </p:txBody>
      </p:sp>
      <p:sp>
        <p:nvSpPr>
          <p:cNvPr id="7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83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05993A06-2BDE-415B-8C9B-C7CB440CB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2C244CE3-1CF6-45BC-B523-11FFD19585BC}"/>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FFFFF"/>
                </a:solidFill>
                <a:cs typeface="Calibri Light"/>
              </a:rPr>
              <a:t>Profile</a:t>
            </a:r>
          </a:p>
        </p:txBody>
      </p:sp>
      <p:sp>
        <p:nvSpPr>
          <p:cNvPr id="17" name="TextBox 16">
            <a:extLst>
              <a:ext uri="{FF2B5EF4-FFF2-40B4-BE49-F238E27FC236}">
                <a16:creationId xmlns:a16="http://schemas.microsoft.com/office/drawing/2014/main" id="{407CD131-9B23-44AD-8FC6-AF8C2D9F927B}"/>
              </a:ext>
            </a:extLst>
          </p:cNvPr>
          <p:cNvSpPr txBox="1"/>
          <p:nvPr/>
        </p:nvSpPr>
        <p:spPr>
          <a:xfrm>
            <a:off x="708159" y="3369507"/>
            <a:ext cx="3388273" cy="26717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dirty="0">
                <a:cs typeface="Calibri"/>
              </a:rPr>
              <a:t>Once you Log in, you will be able to see the status of the submission through the profile page</a:t>
            </a:r>
            <a:endParaRPr lang="en-US" sz="2400" dirty="0">
              <a:solidFill>
                <a:srgbClr val="FF0000"/>
              </a:solidFill>
              <a:cs typeface="Calibri"/>
            </a:endParaRPr>
          </a:p>
          <a:p>
            <a:pPr>
              <a:lnSpc>
                <a:spcPct val="90000"/>
              </a:lnSpc>
              <a:spcAft>
                <a:spcPts val="600"/>
              </a:spcAft>
            </a:pPr>
            <a:endParaRPr lang="en-US" sz="2400">
              <a:cs typeface="Calibri"/>
            </a:endParaRPr>
          </a:p>
          <a:p>
            <a:pPr indent="-228600">
              <a:lnSpc>
                <a:spcPct val="90000"/>
              </a:lnSpc>
              <a:spcAft>
                <a:spcPts val="600"/>
              </a:spcAft>
              <a:buFont typeface="Arial" panose="020B0604020202020204" pitchFamily="34" charset="0"/>
              <a:buChar char="•"/>
            </a:pPr>
            <a:endParaRPr lang="en-US" sz="1600">
              <a:cs typeface="Calibri"/>
            </a:endParaRPr>
          </a:p>
          <a:p>
            <a:pPr indent="-228600">
              <a:lnSpc>
                <a:spcPct val="90000"/>
              </a:lnSpc>
              <a:spcAft>
                <a:spcPts val="600"/>
              </a:spcAft>
              <a:buFont typeface="Arial" panose="020B0604020202020204" pitchFamily="34" charset="0"/>
              <a:buChar char="•"/>
            </a:pPr>
            <a:endParaRPr lang="en-US" sz="1600">
              <a:cs typeface="Calibri"/>
            </a:endParaRPr>
          </a:p>
        </p:txBody>
      </p:sp>
      <p:pic>
        <p:nvPicPr>
          <p:cNvPr id="21" name="Picture 21">
            <a:extLst>
              <a:ext uri="{FF2B5EF4-FFF2-40B4-BE49-F238E27FC236}">
                <a16:creationId xmlns:a16="http://schemas.microsoft.com/office/drawing/2014/main" id="{80245D9E-8140-4E7B-985F-103FFC9B3638}"/>
              </a:ext>
            </a:extLst>
          </p:cNvPr>
          <p:cNvPicPr>
            <a:picLocks noChangeAspect="1"/>
          </p:cNvPicPr>
          <p:nvPr/>
        </p:nvPicPr>
        <p:blipFill>
          <a:blip r:embed="rId2"/>
          <a:stretch>
            <a:fillRect/>
          </a:stretch>
        </p:blipFill>
        <p:spPr>
          <a:xfrm>
            <a:off x="4724400" y="1003885"/>
            <a:ext cx="6890657" cy="4719600"/>
          </a:xfrm>
          <a:prstGeom prst="rect">
            <a:avLst/>
          </a:prstGeom>
        </p:spPr>
      </p:pic>
    </p:spTree>
    <p:extLst>
      <p:ext uri="{BB962C8B-B14F-4D97-AF65-F5344CB8AC3E}">
        <p14:creationId xmlns:p14="http://schemas.microsoft.com/office/powerpoint/2010/main" val="1893916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rPr>
              <a:t>Registration</a:t>
            </a:r>
            <a:endParaRPr lang="en-US"/>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172613" cy="251359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cs typeface="Calibri"/>
              </a:rPr>
              <a:t>Step 1: Fill the columns in the form. </a:t>
            </a:r>
            <a:r>
              <a:rPr lang="en-US" sz="2400">
                <a:solidFill>
                  <a:srgbClr val="FF0000"/>
                </a:solidFill>
                <a:cs typeface="Calibri"/>
              </a:rPr>
              <a:t>(All columns must be filled)</a:t>
            </a:r>
          </a:p>
          <a:p>
            <a:pPr indent="-228600">
              <a:lnSpc>
                <a:spcPct val="90000"/>
              </a:lnSpc>
              <a:spcAft>
                <a:spcPts val="600"/>
              </a:spcAft>
              <a:buFont typeface="Arial" panose="020B0604020202020204" pitchFamily="34" charset="0"/>
              <a:buChar char="•"/>
            </a:pPr>
            <a:r>
              <a:rPr lang="en-US" sz="2400">
                <a:cs typeface="Calibri"/>
              </a:rPr>
              <a:t>Step 2 : Click on the submit button.</a:t>
            </a:r>
          </a:p>
          <a:p>
            <a:pPr indent="-228600">
              <a:lnSpc>
                <a:spcPct val="90000"/>
              </a:lnSpc>
              <a:spcAft>
                <a:spcPts val="600"/>
              </a:spcAft>
              <a:buFont typeface="Arial" panose="020B0604020202020204" pitchFamily="34" charset="0"/>
              <a:buChar char="•"/>
            </a:pPr>
            <a:endParaRPr lang="en-US" sz="1600">
              <a:cs typeface="Calibri"/>
            </a:endParaRPr>
          </a:p>
          <a:p>
            <a:pPr indent="-228600">
              <a:lnSpc>
                <a:spcPct val="90000"/>
              </a:lnSpc>
              <a:spcAft>
                <a:spcPts val="600"/>
              </a:spcAft>
              <a:buFont typeface="Arial" panose="020B0604020202020204" pitchFamily="34" charset="0"/>
              <a:buChar char="•"/>
            </a:pPr>
            <a:endParaRPr lang="en-US" sz="1600">
              <a:cs typeface="Calibri"/>
            </a:endParaRPr>
          </a:p>
        </p:txBody>
      </p:sp>
      <p:pic>
        <p:nvPicPr>
          <p:cNvPr id="11" name="Picture 6" descr="Graphical user interface, text, application&#10;&#10;Description automatically generated">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218293" y="945964"/>
            <a:ext cx="7618813" cy="4929297"/>
          </a:xfrm>
          <a:prstGeom prst="rect">
            <a:avLst/>
          </a:prstGeom>
        </p:spPr>
      </p:pic>
      <p:sp>
        <p:nvSpPr>
          <p:cNvPr id="3" name="Rectangle 2">
            <a:extLst>
              <a:ext uri="{FF2B5EF4-FFF2-40B4-BE49-F238E27FC236}">
                <a16:creationId xmlns:a16="http://schemas.microsoft.com/office/drawing/2014/main" id="{C7320F74-560C-4C7D-AC95-4EEAEBAEFF33}"/>
              </a:ext>
            </a:extLst>
          </p:cNvPr>
          <p:cNvSpPr/>
          <p:nvPr/>
        </p:nvSpPr>
        <p:spPr>
          <a:xfrm>
            <a:off x="8024543" y="1820713"/>
            <a:ext cx="3637470" cy="3349922"/>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E0FDB4-70F5-45D4-9805-B4C4876B7B42}"/>
              </a:ext>
            </a:extLst>
          </p:cNvPr>
          <p:cNvSpPr txBox="1"/>
          <p:nvPr/>
        </p:nvSpPr>
        <p:spPr>
          <a:xfrm>
            <a:off x="8029395" y="1343924"/>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1</a:t>
            </a:r>
          </a:p>
        </p:txBody>
      </p:sp>
      <p:sp>
        <p:nvSpPr>
          <p:cNvPr id="10" name="TextBox 9">
            <a:extLst>
              <a:ext uri="{FF2B5EF4-FFF2-40B4-BE49-F238E27FC236}">
                <a16:creationId xmlns:a16="http://schemas.microsoft.com/office/drawing/2014/main" id="{FB662DE4-5908-4513-8A91-C5F08D705F23}"/>
              </a:ext>
            </a:extLst>
          </p:cNvPr>
          <p:cNvSpPr txBox="1"/>
          <p:nvPr/>
        </p:nvSpPr>
        <p:spPr>
          <a:xfrm>
            <a:off x="9150828" y="5498980"/>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2</a:t>
            </a:r>
          </a:p>
        </p:txBody>
      </p:sp>
      <p:cxnSp>
        <p:nvCxnSpPr>
          <p:cNvPr id="6" name="Straight Arrow Connector 5">
            <a:extLst>
              <a:ext uri="{FF2B5EF4-FFF2-40B4-BE49-F238E27FC236}">
                <a16:creationId xmlns:a16="http://schemas.microsoft.com/office/drawing/2014/main" id="{7B491AF1-55DF-48C8-B204-C5F21DB2A7E3}"/>
              </a:ext>
            </a:extLst>
          </p:cNvPr>
          <p:cNvCxnSpPr/>
          <p:nvPr/>
        </p:nvCxnSpPr>
        <p:spPr>
          <a:xfrm flipV="1">
            <a:off x="9934934" y="5465013"/>
            <a:ext cx="281796" cy="163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149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rPr>
              <a:t>Select User Type</a:t>
            </a:r>
            <a:endParaRPr lang="en-US"/>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201368" cy="23698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cs typeface="Calibri"/>
              </a:rPr>
              <a:t>Step 1: Select the user type that you want be registered as </a:t>
            </a:r>
          </a:p>
          <a:p>
            <a:pPr>
              <a:lnSpc>
                <a:spcPct val="90000"/>
              </a:lnSpc>
              <a:spcAft>
                <a:spcPts val="600"/>
              </a:spcAft>
            </a:pPr>
            <a:r>
              <a:rPr lang="en-US" sz="2400">
                <a:solidFill>
                  <a:srgbClr val="FF0000"/>
                </a:solidFill>
                <a:cs typeface="Calibri"/>
              </a:rPr>
              <a:t>(E.g: Researcher, Workshop presenter, Attendee)</a:t>
            </a:r>
            <a:endParaRPr lang="en-US">
              <a:solidFill>
                <a:srgbClr val="FF0000"/>
              </a:solidFill>
              <a:cs typeface="Calibri" panose="020F0502020204030204"/>
            </a:endParaRPr>
          </a:p>
          <a:p>
            <a:pPr indent="-228600">
              <a:lnSpc>
                <a:spcPct val="90000"/>
              </a:lnSpc>
              <a:spcAft>
                <a:spcPts val="600"/>
              </a:spcAft>
              <a:buFont typeface="Arial" panose="020B0604020202020204" pitchFamily="34" charset="0"/>
              <a:buChar char="•"/>
            </a:pPr>
            <a:endParaRPr lang="en-US" sz="1600">
              <a:cs typeface="Calibri"/>
            </a:endParaRPr>
          </a:p>
          <a:p>
            <a:pPr indent="-228600">
              <a:lnSpc>
                <a:spcPct val="90000"/>
              </a:lnSpc>
              <a:spcAft>
                <a:spcPts val="600"/>
              </a:spcAft>
              <a:buFont typeface="Arial" panose="020B0604020202020204" pitchFamily="34" charset="0"/>
              <a:buChar char="•"/>
            </a:pPr>
            <a:endParaRPr lang="en-US" sz="1600">
              <a:cs typeface="Calibri"/>
            </a:endParaRPr>
          </a:p>
        </p:txBody>
      </p:sp>
      <p:pic>
        <p:nvPicPr>
          <p:cNvPr id="11" name="Picture 6" descr="Graphical user interface, application, PowerPoint&#10;&#10;Description automatically generated">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232669" y="1403195"/>
            <a:ext cx="7590060" cy="4460531"/>
          </a:xfrm>
          <a:prstGeom prst="rect">
            <a:avLst/>
          </a:prstGeom>
        </p:spPr>
      </p:pic>
    </p:spTree>
    <p:extLst>
      <p:ext uri="{BB962C8B-B14F-4D97-AF65-F5344CB8AC3E}">
        <p14:creationId xmlns:p14="http://schemas.microsoft.com/office/powerpoint/2010/main" val="382830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765670" y="1204108"/>
            <a:ext cx="2956952"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cs typeface="Calibri Light"/>
              </a:rPr>
              <a:t>Upload Research Paper</a:t>
            </a:r>
          </a:p>
          <a:p>
            <a:r>
              <a:rPr lang="en-US" sz="2400">
                <a:solidFill>
                  <a:schemeClr val="accent2"/>
                </a:solidFill>
                <a:cs typeface="Calibri Light"/>
              </a:rPr>
              <a:t>(User Type:</a:t>
            </a:r>
          </a:p>
          <a:p>
            <a:r>
              <a:rPr lang="en-US" sz="2400">
                <a:solidFill>
                  <a:schemeClr val="accent2"/>
                </a:solidFill>
                <a:cs typeface="Calibri Light"/>
              </a:rPr>
              <a:t>Researcher)</a:t>
            </a:r>
            <a:endParaRPr lang="en-US">
              <a:solidFill>
                <a:schemeClr val="accent2"/>
              </a:solidFill>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546425" cy="30886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r>
              <a:rPr lang="en-US" sz="2400">
                <a:cs typeface="Calibri" panose="020F0502020204030204"/>
              </a:rPr>
              <a:t>Step 1: Select a research paper to upload. </a:t>
            </a:r>
            <a:r>
              <a:rPr lang="en-US" sz="2400">
                <a:solidFill>
                  <a:srgbClr val="FF0000"/>
                </a:solidFill>
                <a:cs typeface="Calibri" panose="020F0502020204030204"/>
              </a:rPr>
              <a:t>(Allowed only pdf)</a:t>
            </a:r>
          </a:p>
          <a:p>
            <a:pPr indent="-228600">
              <a:lnSpc>
                <a:spcPct val="90000"/>
              </a:lnSpc>
              <a:spcAft>
                <a:spcPts val="600"/>
              </a:spcAft>
              <a:buFont typeface="Arial" panose="020B0604020202020204" pitchFamily="34" charset="0"/>
              <a:buChar char="•"/>
            </a:pPr>
            <a:r>
              <a:rPr lang="en-US" sz="2400">
                <a:cs typeface="Calibri" panose="020F0502020204030204"/>
              </a:rPr>
              <a:t>Step 2: Click on the upload button.</a:t>
            </a:r>
          </a:p>
          <a:p>
            <a:pPr indent="-228600">
              <a:lnSpc>
                <a:spcPct val="90000"/>
              </a:lnSpc>
              <a:spcAft>
                <a:spcPts val="600"/>
              </a:spcAft>
              <a:buFont typeface="Arial" panose="020B0604020202020204" pitchFamily="34" charset="0"/>
              <a:buChar char="•"/>
            </a:pPr>
            <a:r>
              <a:rPr lang="en-US" sz="2400">
                <a:cs typeface="Calibri" panose="020F0502020204030204"/>
              </a:rPr>
              <a:t>Step 3: Fill the title and the description fields</a:t>
            </a:r>
          </a:p>
          <a:p>
            <a:pPr indent="-228600">
              <a:lnSpc>
                <a:spcPct val="90000"/>
              </a:lnSpc>
              <a:spcAft>
                <a:spcPts val="600"/>
              </a:spcAft>
              <a:buFont typeface="Arial" panose="020B0604020202020204" pitchFamily="34" charset="0"/>
              <a:buChar char="•"/>
            </a:pPr>
            <a:r>
              <a:rPr lang="en-US" sz="2400">
                <a:cs typeface="Calibri" panose="020F0502020204030204"/>
              </a:rPr>
              <a:t>Step 4: Click on the submit button</a:t>
            </a:r>
          </a:p>
          <a:p>
            <a:pPr indent="-228600">
              <a:lnSpc>
                <a:spcPct val="90000"/>
              </a:lnSpc>
              <a:spcAft>
                <a:spcPts val="600"/>
              </a:spcAft>
              <a:buFont typeface="Arial" panose="020B0604020202020204" pitchFamily="34" charset="0"/>
              <a:buChar char="•"/>
            </a:pPr>
            <a:endParaRPr lang="en-US" sz="1600">
              <a:cs typeface="Calibri"/>
            </a:endParaRPr>
          </a:p>
          <a:p>
            <a:pPr indent="-228600">
              <a:lnSpc>
                <a:spcPct val="90000"/>
              </a:lnSpc>
              <a:spcAft>
                <a:spcPts val="600"/>
              </a:spcAft>
              <a:buFont typeface="Arial" panose="020B0604020202020204" pitchFamily="34" charset="0"/>
              <a:buChar char="•"/>
            </a:pPr>
            <a:endParaRPr lang="en-US" sz="1600">
              <a:cs typeface="Calibri"/>
            </a:endParaRPr>
          </a:p>
        </p:txBody>
      </p:sp>
      <p:pic>
        <p:nvPicPr>
          <p:cNvPr id="11" name="Picture 6" descr="Graphical user interface, text, application, chat or text message&#10;&#10;Description automatically generated">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261424" y="939591"/>
            <a:ext cx="7575682" cy="5330231"/>
          </a:xfrm>
          <a:prstGeom prst="rect">
            <a:avLst/>
          </a:prstGeom>
        </p:spPr>
      </p:pic>
      <p:sp>
        <p:nvSpPr>
          <p:cNvPr id="2" name="Rectangle 1">
            <a:extLst>
              <a:ext uri="{FF2B5EF4-FFF2-40B4-BE49-F238E27FC236}">
                <a16:creationId xmlns:a16="http://schemas.microsoft.com/office/drawing/2014/main" id="{DA1AB9D4-51D9-4D97-BF4F-7D9E64186DE2}"/>
              </a:ext>
            </a:extLst>
          </p:cNvPr>
          <p:cNvSpPr/>
          <p:nvPr/>
        </p:nvSpPr>
        <p:spPr>
          <a:xfrm>
            <a:off x="4718649" y="2482969"/>
            <a:ext cx="3119885" cy="5607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0C3B8B-3AE9-4181-AD3C-782F7BFB0BE8}"/>
              </a:ext>
            </a:extLst>
          </p:cNvPr>
          <p:cNvSpPr txBox="1"/>
          <p:nvPr/>
        </p:nvSpPr>
        <p:spPr>
          <a:xfrm>
            <a:off x="5599621" y="2091547"/>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1</a:t>
            </a:r>
          </a:p>
        </p:txBody>
      </p:sp>
      <p:sp>
        <p:nvSpPr>
          <p:cNvPr id="10" name="Rectangle 9">
            <a:extLst>
              <a:ext uri="{FF2B5EF4-FFF2-40B4-BE49-F238E27FC236}">
                <a16:creationId xmlns:a16="http://schemas.microsoft.com/office/drawing/2014/main" id="{4D676F75-A9C4-416B-9AF1-75D791DB5466}"/>
              </a:ext>
            </a:extLst>
          </p:cNvPr>
          <p:cNvSpPr/>
          <p:nvPr/>
        </p:nvSpPr>
        <p:spPr>
          <a:xfrm>
            <a:off x="8284232" y="2468591"/>
            <a:ext cx="1279585" cy="57509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6480BF2-A4CE-410F-9852-CEDE20CF92F5}"/>
              </a:ext>
            </a:extLst>
          </p:cNvPr>
          <p:cNvSpPr txBox="1"/>
          <p:nvPr/>
        </p:nvSpPr>
        <p:spPr>
          <a:xfrm>
            <a:off x="9725922" y="2565999"/>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2</a:t>
            </a:r>
          </a:p>
        </p:txBody>
      </p:sp>
      <p:sp>
        <p:nvSpPr>
          <p:cNvPr id="13" name="Rectangle 12">
            <a:extLst>
              <a:ext uri="{FF2B5EF4-FFF2-40B4-BE49-F238E27FC236}">
                <a16:creationId xmlns:a16="http://schemas.microsoft.com/office/drawing/2014/main" id="{98ABB402-F3EF-4702-884F-36CF858FCBB8}"/>
              </a:ext>
            </a:extLst>
          </p:cNvPr>
          <p:cNvSpPr/>
          <p:nvPr/>
        </p:nvSpPr>
        <p:spPr>
          <a:xfrm>
            <a:off x="4718649" y="3144327"/>
            <a:ext cx="5909090" cy="307675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CECE44-A761-4A02-98F1-7A2CF65DD19B}"/>
              </a:ext>
            </a:extLst>
          </p:cNvPr>
          <p:cNvSpPr txBox="1"/>
          <p:nvPr/>
        </p:nvSpPr>
        <p:spPr>
          <a:xfrm>
            <a:off x="9366487" y="4449432"/>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3</a:t>
            </a:r>
          </a:p>
        </p:txBody>
      </p:sp>
      <p:cxnSp>
        <p:nvCxnSpPr>
          <p:cNvPr id="4" name="Straight Arrow Connector 3">
            <a:extLst>
              <a:ext uri="{FF2B5EF4-FFF2-40B4-BE49-F238E27FC236}">
                <a16:creationId xmlns:a16="http://schemas.microsoft.com/office/drawing/2014/main" id="{547AA02A-B1AD-470F-9B8E-F3D3B131F93F}"/>
              </a:ext>
            </a:extLst>
          </p:cNvPr>
          <p:cNvCxnSpPr/>
          <p:nvPr/>
        </p:nvCxnSpPr>
        <p:spPr>
          <a:xfrm flipH="1" flipV="1">
            <a:off x="9699145" y="3768484"/>
            <a:ext cx="5751" cy="6527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C891E2-897C-4AE4-92F0-0603201A34C1}"/>
              </a:ext>
            </a:extLst>
          </p:cNvPr>
          <p:cNvCxnSpPr>
            <a:cxnSpLocks/>
          </p:cNvCxnSpPr>
          <p:nvPr/>
        </p:nvCxnSpPr>
        <p:spPr>
          <a:xfrm flipH="1" flipV="1">
            <a:off x="8793371" y="4631126"/>
            <a:ext cx="580845" cy="20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407D32-47DB-4096-8408-26D185AEB39F}"/>
              </a:ext>
            </a:extLst>
          </p:cNvPr>
          <p:cNvSpPr txBox="1"/>
          <p:nvPr/>
        </p:nvSpPr>
        <p:spPr>
          <a:xfrm>
            <a:off x="9740298" y="5700262"/>
            <a:ext cx="81663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4</a:t>
            </a:r>
          </a:p>
        </p:txBody>
      </p:sp>
      <p:cxnSp>
        <p:nvCxnSpPr>
          <p:cNvPr id="18" name="Straight Arrow Connector 17">
            <a:extLst>
              <a:ext uri="{FF2B5EF4-FFF2-40B4-BE49-F238E27FC236}">
                <a16:creationId xmlns:a16="http://schemas.microsoft.com/office/drawing/2014/main" id="{07305919-8BCC-43B7-B60D-38B33403EB9B}"/>
              </a:ext>
            </a:extLst>
          </p:cNvPr>
          <p:cNvCxnSpPr>
            <a:cxnSpLocks/>
          </p:cNvCxnSpPr>
          <p:nvPr/>
        </p:nvCxnSpPr>
        <p:spPr>
          <a:xfrm flipH="1" flipV="1">
            <a:off x="9368465" y="5896333"/>
            <a:ext cx="336430" cy="57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8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765669" y="1074712"/>
            <a:ext cx="2956953" cy="2068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cs typeface="Calibri Light"/>
              </a:rPr>
              <a:t>Upload Workshop Proposal</a:t>
            </a:r>
          </a:p>
          <a:p>
            <a:r>
              <a:rPr lang="en-US" sz="2400">
                <a:solidFill>
                  <a:schemeClr val="accent2"/>
                </a:solidFill>
                <a:ea typeface="+mj-lt"/>
                <a:cs typeface="+mj-lt"/>
              </a:rPr>
              <a:t>(User Type:</a:t>
            </a:r>
          </a:p>
          <a:p>
            <a:r>
              <a:rPr lang="en-US" sz="2400">
                <a:solidFill>
                  <a:schemeClr val="accent2"/>
                </a:solidFill>
                <a:ea typeface="+mj-lt"/>
                <a:cs typeface="+mj-lt"/>
              </a:rPr>
              <a:t>Researcher)</a:t>
            </a:r>
            <a:endParaRPr lang="en-US" sz="2400">
              <a:solidFill>
                <a:schemeClr val="accent2"/>
              </a:solidFill>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848349" cy="30886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r>
              <a:rPr lang="en-US" sz="2400" dirty="0">
                <a:cs typeface="Calibri" panose="020F0502020204030204"/>
              </a:rPr>
              <a:t>Step 1: Select a proposal to upload. </a:t>
            </a:r>
            <a:r>
              <a:rPr lang="en-US" sz="2400" dirty="0">
                <a:solidFill>
                  <a:srgbClr val="FF0000"/>
                </a:solidFill>
                <a:cs typeface="Calibri" panose="020F0502020204030204"/>
              </a:rPr>
              <a:t>(Allowed only </a:t>
            </a:r>
            <a:r>
              <a:rPr lang="en-US" sz="2400" dirty="0" err="1">
                <a:solidFill>
                  <a:srgbClr val="FF0000"/>
                </a:solidFill>
                <a:cs typeface="Calibri" panose="020F0502020204030204"/>
              </a:rPr>
              <a:t>ppt</a:t>
            </a:r>
            <a:r>
              <a:rPr lang="en-US" sz="2400" dirty="0">
                <a:solidFill>
                  <a:srgbClr val="FF0000"/>
                </a:solidFill>
                <a:cs typeface="Calibri" panose="020F0502020204030204"/>
              </a:rPr>
              <a:t> and </a:t>
            </a:r>
            <a:r>
              <a:rPr lang="en-US" sz="2400" dirty="0" err="1">
                <a:solidFill>
                  <a:srgbClr val="FF0000"/>
                </a:solidFill>
                <a:cs typeface="Calibri" panose="020F0502020204030204"/>
              </a:rPr>
              <a:t>pptx</a:t>
            </a:r>
            <a:r>
              <a:rPr lang="en-US" sz="2400" dirty="0">
                <a:solidFill>
                  <a:srgbClr val="FF0000"/>
                </a:solidFill>
                <a:cs typeface="Calibri" panose="020F0502020204030204"/>
              </a:rPr>
              <a:t>)</a:t>
            </a:r>
            <a:endParaRPr lang="en-US" dirty="0">
              <a:solidFill>
                <a:srgbClr val="FF0000"/>
              </a:solidFill>
              <a:cs typeface="Calibri" panose="020F0502020204030204"/>
            </a:endParaRPr>
          </a:p>
          <a:p>
            <a:pPr indent="-228600">
              <a:lnSpc>
                <a:spcPct val="90000"/>
              </a:lnSpc>
              <a:spcAft>
                <a:spcPts val="600"/>
              </a:spcAft>
              <a:buFont typeface="Arial" panose="020B0604020202020204" pitchFamily="34" charset="0"/>
              <a:buChar char="•"/>
            </a:pPr>
            <a:r>
              <a:rPr lang="en-US" sz="2400" dirty="0">
                <a:cs typeface="Calibri" panose="020F0502020204030204"/>
              </a:rPr>
              <a:t>Step 2: Click on the upload button.</a:t>
            </a:r>
          </a:p>
          <a:p>
            <a:pPr indent="-228600">
              <a:lnSpc>
                <a:spcPct val="90000"/>
              </a:lnSpc>
              <a:spcAft>
                <a:spcPts val="600"/>
              </a:spcAft>
              <a:buFont typeface="Arial" panose="020B0604020202020204" pitchFamily="34" charset="0"/>
              <a:buChar char="•"/>
            </a:pPr>
            <a:r>
              <a:rPr lang="en-US" sz="2400" dirty="0">
                <a:cs typeface="Calibri" panose="020F0502020204030204"/>
              </a:rPr>
              <a:t>Step 3: Fill the title and the description fields</a:t>
            </a:r>
          </a:p>
          <a:p>
            <a:pPr indent="-228600">
              <a:lnSpc>
                <a:spcPct val="90000"/>
              </a:lnSpc>
              <a:spcAft>
                <a:spcPts val="600"/>
              </a:spcAft>
              <a:buFont typeface="Arial" panose="020B0604020202020204" pitchFamily="34" charset="0"/>
              <a:buChar char="•"/>
            </a:pPr>
            <a:r>
              <a:rPr lang="en-US" sz="2400" dirty="0">
                <a:cs typeface="Calibri" panose="020F0502020204030204"/>
              </a:rPr>
              <a:t>Step 4: Click on the submit button</a:t>
            </a:r>
          </a:p>
          <a:p>
            <a:pPr indent="-228600">
              <a:lnSpc>
                <a:spcPct val="90000"/>
              </a:lnSpc>
              <a:spcAft>
                <a:spcPts val="600"/>
              </a:spcAft>
              <a:buFont typeface="Arial" panose="020B0604020202020204" pitchFamily="34" charset="0"/>
              <a:buChar char="•"/>
            </a:pPr>
            <a:endParaRPr lang="en-US" sz="1600" dirty="0">
              <a:cs typeface="Calibri"/>
            </a:endParaRPr>
          </a:p>
          <a:p>
            <a:pPr indent="-228600">
              <a:lnSpc>
                <a:spcPct val="90000"/>
              </a:lnSpc>
              <a:spcAft>
                <a:spcPts val="600"/>
              </a:spcAft>
              <a:buFont typeface="Arial" panose="020B0604020202020204" pitchFamily="34" charset="0"/>
              <a:buChar char="•"/>
            </a:pPr>
            <a:endParaRPr lang="en-US" sz="1600" dirty="0">
              <a:cs typeface="Calibri"/>
            </a:endParaRPr>
          </a:p>
        </p:txBody>
      </p:sp>
      <p:pic>
        <p:nvPicPr>
          <p:cNvPr id="11" name="Picture 6" descr="Graphical user interface, text, application, chat or text message&#10;&#10;Description automatically generated">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635235" y="879022"/>
            <a:ext cx="7187493" cy="5422615"/>
          </a:xfrm>
          <a:prstGeom prst="rect">
            <a:avLst/>
          </a:prstGeom>
        </p:spPr>
      </p:pic>
      <p:sp>
        <p:nvSpPr>
          <p:cNvPr id="2" name="Rectangle 1">
            <a:extLst>
              <a:ext uri="{FF2B5EF4-FFF2-40B4-BE49-F238E27FC236}">
                <a16:creationId xmlns:a16="http://schemas.microsoft.com/office/drawing/2014/main" id="{FDEE07BC-3050-422B-BE33-5283C05E3F12}"/>
              </a:ext>
            </a:extLst>
          </p:cNvPr>
          <p:cNvSpPr/>
          <p:nvPr/>
        </p:nvSpPr>
        <p:spPr>
          <a:xfrm>
            <a:off x="4934310" y="2468592"/>
            <a:ext cx="3019242" cy="57509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10F035-C16A-4FFA-823E-E1DFB0A31DBB}"/>
              </a:ext>
            </a:extLst>
          </p:cNvPr>
          <p:cNvSpPr txBox="1"/>
          <p:nvPr/>
        </p:nvSpPr>
        <p:spPr>
          <a:xfrm>
            <a:off x="5599621" y="2091547"/>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1</a:t>
            </a:r>
          </a:p>
        </p:txBody>
      </p:sp>
      <p:sp>
        <p:nvSpPr>
          <p:cNvPr id="4" name="Rectangle 3">
            <a:extLst>
              <a:ext uri="{FF2B5EF4-FFF2-40B4-BE49-F238E27FC236}">
                <a16:creationId xmlns:a16="http://schemas.microsoft.com/office/drawing/2014/main" id="{5055B8BC-10AB-4D56-9D47-C7681DB523DD}"/>
              </a:ext>
            </a:extLst>
          </p:cNvPr>
          <p:cNvSpPr/>
          <p:nvPr/>
        </p:nvSpPr>
        <p:spPr>
          <a:xfrm>
            <a:off x="8471137" y="2468591"/>
            <a:ext cx="1092680" cy="57509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A0E4681-B71D-4CBB-BBAF-904146EC81E7}"/>
              </a:ext>
            </a:extLst>
          </p:cNvPr>
          <p:cNvSpPr txBox="1"/>
          <p:nvPr/>
        </p:nvSpPr>
        <p:spPr>
          <a:xfrm>
            <a:off x="9725922" y="2565999"/>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2</a:t>
            </a:r>
          </a:p>
        </p:txBody>
      </p:sp>
      <p:sp>
        <p:nvSpPr>
          <p:cNvPr id="19" name="Rectangle 18">
            <a:extLst>
              <a:ext uri="{FF2B5EF4-FFF2-40B4-BE49-F238E27FC236}">
                <a16:creationId xmlns:a16="http://schemas.microsoft.com/office/drawing/2014/main" id="{8CBC9072-1FEB-41BD-805D-C4FECC3D2DC3}"/>
              </a:ext>
            </a:extLst>
          </p:cNvPr>
          <p:cNvSpPr/>
          <p:nvPr/>
        </p:nvSpPr>
        <p:spPr>
          <a:xfrm>
            <a:off x="4934309" y="3144327"/>
            <a:ext cx="6484184" cy="307675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8E4FD84-83DD-437C-9051-0B334DA5984E}"/>
              </a:ext>
            </a:extLst>
          </p:cNvPr>
          <p:cNvSpPr txBox="1"/>
          <p:nvPr/>
        </p:nvSpPr>
        <p:spPr>
          <a:xfrm>
            <a:off x="9438374" y="4535696"/>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3</a:t>
            </a:r>
          </a:p>
        </p:txBody>
      </p:sp>
      <p:cxnSp>
        <p:nvCxnSpPr>
          <p:cNvPr id="23" name="Straight Arrow Connector 22">
            <a:extLst>
              <a:ext uri="{FF2B5EF4-FFF2-40B4-BE49-F238E27FC236}">
                <a16:creationId xmlns:a16="http://schemas.microsoft.com/office/drawing/2014/main" id="{BEE96283-64C3-4034-8441-159706BC123A}"/>
              </a:ext>
            </a:extLst>
          </p:cNvPr>
          <p:cNvCxnSpPr/>
          <p:nvPr/>
        </p:nvCxnSpPr>
        <p:spPr>
          <a:xfrm flipV="1">
            <a:off x="9690519" y="3754107"/>
            <a:ext cx="8626" cy="7821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5FF8F4-C43E-467F-B293-A9AF09046CCE}"/>
              </a:ext>
            </a:extLst>
          </p:cNvPr>
          <p:cNvCxnSpPr>
            <a:cxnSpLocks/>
          </p:cNvCxnSpPr>
          <p:nvPr/>
        </p:nvCxnSpPr>
        <p:spPr>
          <a:xfrm flipH="1" flipV="1">
            <a:off x="8807748" y="4703013"/>
            <a:ext cx="580845" cy="20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46377A8-C02C-4361-A4E5-BE967EF1352E}"/>
              </a:ext>
            </a:extLst>
          </p:cNvPr>
          <p:cNvSpPr txBox="1"/>
          <p:nvPr/>
        </p:nvSpPr>
        <p:spPr>
          <a:xfrm>
            <a:off x="10200374" y="5714639"/>
            <a:ext cx="81663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4</a:t>
            </a:r>
          </a:p>
        </p:txBody>
      </p:sp>
      <p:cxnSp>
        <p:nvCxnSpPr>
          <p:cNvPr id="28" name="Straight Arrow Connector 27">
            <a:extLst>
              <a:ext uri="{FF2B5EF4-FFF2-40B4-BE49-F238E27FC236}">
                <a16:creationId xmlns:a16="http://schemas.microsoft.com/office/drawing/2014/main" id="{1B9F7E21-2AB3-45CB-8F68-38AB5DDEAB40}"/>
              </a:ext>
            </a:extLst>
          </p:cNvPr>
          <p:cNvCxnSpPr>
            <a:cxnSpLocks/>
          </p:cNvCxnSpPr>
          <p:nvPr/>
        </p:nvCxnSpPr>
        <p:spPr>
          <a:xfrm flipH="1" flipV="1">
            <a:off x="9569747" y="5881956"/>
            <a:ext cx="580845" cy="20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5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cs typeface="Calibri Light"/>
              </a:rPr>
              <a:t>Payment</a:t>
            </a:r>
          </a:p>
          <a:p>
            <a:r>
              <a:rPr lang="en-US" sz="2400">
                <a:solidFill>
                  <a:schemeClr val="accent2"/>
                </a:solidFill>
                <a:ea typeface="+mj-lt"/>
                <a:cs typeface="+mj-lt"/>
              </a:rPr>
              <a:t>(User Type:</a:t>
            </a:r>
          </a:p>
          <a:p>
            <a:r>
              <a:rPr lang="en-US" sz="2400">
                <a:solidFill>
                  <a:schemeClr val="accent2"/>
                </a:solidFill>
                <a:ea typeface="+mj-lt"/>
                <a:cs typeface="+mj-lt"/>
              </a:rPr>
              <a:t>Attendee)</a:t>
            </a:r>
            <a:endParaRPr lang="en-US" sz="2400">
              <a:solidFill>
                <a:schemeClr val="accent2"/>
              </a:solidFill>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848349" cy="30886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cs typeface="Calibri" panose="020F0502020204030204"/>
              </a:rPr>
              <a:t>Step 1: Click the payment button.</a:t>
            </a:r>
            <a:endParaRPr lang="en-US" sz="2400">
              <a:solidFill>
                <a:srgbClr val="FF0000"/>
              </a:solidFill>
              <a:cs typeface="Calibri" panose="020F0502020204030204"/>
            </a:endParaRPr>
          </a:p>
          <a:p>
            <a:pPr indent="-228600">
              <a:lnSpc>
                <a:spcPct val="90000"/>
              </a:lnSpc>
              <a:spcAft>
                <a:spcPts val="600"/>
              </a:spcAft>
              <a:buFont typeface="Arial" panose="020B0604020202020204" pitchFamily="34" charset="0"/>
              <a:buChar char="•"/>
            </a:pPr>
            <a:r>
              <a:rPr lang="en-US" sz="2400">
                <a:solidFill>
                  <a:srgbClr val="000000"/>
                </a:solidFill>
                <a:cs typeface="Calibri" panose="020F0502020204030204"/>
              </a:rPr>
              <a:t>Step 2: Fill the pop up box with the relevant card details.</a:t>
            </a:r>
            <a:r>
              <a:rPr lang="en-US" sz="2400">
                <a:solidFill>
                  <a:srgbClr val="FF0000"/>
                </a:solidFill>
                <a:cs typeface="Calibri" panose="020F0502020204030204"/>
              </a:rPr>
              <a:t> (All fields must be filled)</a:t>
            </a:r>
          </a:p>
          <a:p>
            <a:pPr indent="-228600">
              <a:lnSpc>
                <a:spcPct val="90000"/>
              </a:lnSpc>
              <a:spcAft>
                <a:spcPts val="600"/>
              </a:spcAft>
              <a:buFont typeface="Arial" panose="020B0604020202020204" pitchFamily="34" charset="0"/>
              <a:buChar char="•"/>
            </a:pPr>
            <a:r>
              <a:rPr lang="en-US" sz="2400">
                <a:cs typeface="Calibri" panose="020F0502020204030204"/>
              </a:rPr>
              <a:t>Click on the pay button.</a:t>
            </a:r>
          </a:p>
          <a:p>
            <a:pPr indent="-228600">
              <a:lnSpc>
                <a:spcPct val="90000"/>
              </a:lnSpc>
              <a:spcAft>
                <a:spcPts val="600"/>
              </a:spcAft>
              <a:buFont typeface="Arial" panose="020B0604020202020204" pitchFamily="34" charset="0"/>
              <a:buChar char="•"/>
            </a:pPr>
            <a:endParaRPr lang="en-US" sz="1600">
              <a:solidFill>
                <a:srgbClr val="000000"/>
              </a:solidFill>
              <a:cs typeface="Calibri" panose="020F0502020204030204"/>
            </a:endParaRPr>
          </a:p>
        </p:txBody>
      </p:sp>
      <p:pic>
        <p:nvPicPr>
          <p:cNvPr id="11" name="Picture 6" descr="Graphical user interface&#10;&#10;Description automatically generated">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477084" y="899710"/>
            <a:ext cx="7331267" cy="5122446"/>
          </a:xfrm>
          <a:prstGeom prst="rect">
            <a:avLst/>
          </a:prstGeom>
        </p:spPr>
      </p:pic>
      <p:sp>
        <p:nvSpPr>
          <p:cNvPr id="2" name="Rectangle 1">
            <a:extLst>
              <a:ext uri="{FF2B5EF4-FFF2-40B4-BE49-F238E27FC236}">
                <a16:creationId xmlns:a16="http://schemas.microsoft.com/office/drawing/2014/main" id="{6038CD83-AEDB-42CA-A557-00E908834626}"/>
              </a:ext>
            </a:extLst>
          </p:cNvPr>
          <p:cNvSpPr/>
          <p:nvPr/>
        </p:nvSpPr>
        <p:spPr>
          <a:xfrm>
            <a:off x="4848046" y="4150743"/>
            <a:ext cx="1552752" cy="115018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B7BDE36-319B-4F4B-A167-BC198474A445}"/>
              </a:ext>
            </a:extLst>
          </p:cNvPr>
          <p:cNvSpPr txBox="1"/>
          <p:nvPr/>
        </p:nvSpPr>
        <p:spPr>
          <a:xfrm>
            <a:off x="4851999" y="3716188"/>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1</a:t>
            </a:r>
          </a:p>
        </p:txBody>
      </p:sp>
      <p:sp>
        <p:nvSpPr>
          <p:cNvPr id="10" name="Rectangle 9">
            <a:extLst>
              <a:ext uri="{FF2B5EF4-FFF2-40B4-BE49-F238E27FC236}">
                <a16:creationId xmlns:a16="http://schemas.microsoft.com/office/drawing/2014/main" id="{F2F25B61-5B2E-4A13-84A8-F9AED69F60EA}"/>
              </a:ext>
            </a:extLst>
          </p:cNvPr>
          <p:cNvSpPr/>
          <p:nvPr/>
        </p:nvSpPr>
        <p:spPr>
          <a:xfrm>
            <a:off x="6688348" y="1375912"/>
            <a:ext cx="3536826" cy="39250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B1DBAF-8D84-4A48-AFE5-E23294577733}"/>
              </a:ext>
            </a:extLst>
          </p:cNvPr>
          <p:cNvSpPr txBox="1"/>
          <p:nvPr/>
        </p:nvSpPr>
        <p:spPr>
          <a:xfrm>
            <a:off x="7784980" y="4593206"/>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2</a:t>
            </a:r>
          </a:p>
        </p:txBody>
      </p:sp>
      <p:sp>
        <p:nvSpPr>
          <p:cNvPr id="13" name="TextBox 12">
            <a:extLst>
              <a:ext uri="{FF2B5EF4-FFF2-40B4-BE49-F238E27FC236}">
                <a16:creationId xmlns:a16="http://schemas.microsoft.com/office/drawing/2014/main" id="{29229B0E-EE71-40C9-9BA6-8EA351E95BC8}"/>
              </a:ext>
            </a:extLst>
          </p:cNvPr>
          <p:cNvSpPr txBox="1"/>
          <p:nvPr/>
        </p:nvSpPr>
        <p:spPr>
          <a:xfrm>
            <a:off x="9237093" y="2666640"/>
            <a:ext cx="84538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STEP 2</a:t>
            </a:r>
          </a:p>
        </p:txBody>
      </p:sp>
      <p:cxnSp>
        <p:nvCxnSpPr>
          <p:cNvPr id="4" name="Straight Arrow Connector 3">
            <a:extLst>
              <a:ext uri="{FF2B5EF4-FFF2-40B4-BE49-F238E27FC236}">
                <a16:creationId xmlns:a16="http://schemas.microsoft.com/office/drawing/2014/main" id="{D34BE892-1C77-498F-9C9E-D30E6B77658C}"/>
              </a:ext>
            </a:extLst>
          </p:cNvPr>
          <p:cNvCxnSpPr/>
          <p:nvPr/>
        </p:nvCxnSpPr>
        <p:spPr>
          <a:xfrm flipH="1" flipV="1">
            <a:off x="8750241" y="2402635"/>
            <a:ext cx="724618" cy="2357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9BB8E1-2E9D-4A02-9E42-1C0FF301E668}"/>
              </a:ext>
            </a:extLst>
          </p:cNvPr>
          <p:cNvCxnSpPr>
            <a:cxnSpLocks/>
          </p:cNvCxnSpPr>
          <p:nvPr/>
        </p:nvCxnSpPr>
        <p:spPr>
          <a:xfrm flipH="1">
            <a:off x="8721485" y="2969102"/>
            <a:ext cx="609600" cy="1667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F934370-CAF7-4944-98B3-F370BDCDE53F}"/>
              </a:ext>
            </a:extLst>
          </p:cNvPr>
          <p:cNvCxnSpPr>
            <a:cxnSpLocks/>
          </p:cNvCxnSpPr>
          <p:nvPr/>
        </p:nvCxnSpPr>
        <p:spPr>
          <a:xfrm flipV="1">
            <a:off x="8109010" y="3984145"/>
            <a:ext cx="23002" cy="6383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8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FA9B6C6-A247-48A8-9A1C-1E36FA9456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ctrTitle"/>
          </p:nvPr>
        </p:nvSpPr>
        <p:spPr>
          <a:xfrm>
            <a:off x="1301261" y="590062"/>
            <a:ext cx="5409655" cy="2838938"/>
          </a:xfrm>
        </p:spPr>
        <p:txBody>
          <a:bodyPr>
            <a:normAutofit/>
          </a:bodyPr>
          <a:lstStyle/>
          <a:p>
            <a:pPr algn="l"/>
            <a:r>
              <a:rPr lang="en-US" sz="5600" dirty="0" smtClean="0">
                <a:solidFill>
                  <a:srgbClr val="FFFFFF"/>
                </a:solidFill>
                <a:cs typeface="Calibri Light"/>
              </a:rPr>
              <a:t>Back</a:t>
            </a:r>
            <a:r>
              <a:rPr lang="en-US" sz="5600" dirty="0" smtClean="0">
                <a:solidFill>
                  <a:srgbClr val="FFFFFF"/>
                </a:solidFill>
                <a:cs typeface="Calibri Light"/>
              </a:rPr>
              <a:t> </a:t>
            </a:r>
            <a:r>
              <a:rPr lang="en-US" sz="5600" dirty="0">
                <a:solidFill>
                  <a:srgbClr val="FFFFFF"/>
                </a:solidFill>
                <a:cs typeface="Calibri Light"/>
              </a:rPr>
              <a:t>Panel User</a:t>
            </a:r>
            <a:endParaRPr lang="en-US" sz="5600" dirty="0">
              <a:solidFill>
                <a:srgbClr val="FFFFFF"/>
              </a:solidFill>
            </a:endParaRPr>
          </a:p>
        </p:txBody>
      </p:sp>
      <p:sp>
        <p:nvSpPr>
          <p:cNvPr id="3" name="Subtitle 2"/>
          <p:cNvSpPr>
            <a:spLocks noGrp="1"/>
          </p:cNvSpPr>
          <p:nvPr>
            <p:ph type="subTitle" idx="1"/>
          </p:nvPr>
        </p:nvSpPr>
        <p:spPr>
          <a:xfrm>
            <a:off x="5642044" y="4698614"/>
            <a:ext cx="5088650" cy="1198120"/>
          </a:xfrm>
        </p:spPr>
        <p:txBody>
          <a:bodyPr vert="horz" lIns="91440" tIns="45720" rIns="91440" bIns="45720" rtlCol="0">
            <a:normAutofit/>
          </a:bodyPr>
          <a:lstStyle/>
          <a:p>
            <a:pPr algn="r"/>
            <a:r>
              <a:rPr lang="en-US" sz="2000">
                <a:solidFill>
                  <a:srgbClr val="FFFFFF"/>
                </a:solidFill>
                <a:cs typeface="Calibri"/>
              </a:rPr>
              <a:t>International Conference on</a:t>
            </a:r>
          </a:p>
          <a:p>
            <a:pPr algn="r"/>
            <a:r>
              <a:rPr lang="en-US" sz="2000">
                <a:solidFill>
                  <a:srgbClr val="FFFFFF"/>
                </a:solidFill>
                <a:cs typeface="Calibri"/>
              </a:rPr>
              <a:t>Application Frameworks</a:t>
            </a:r>
          </a:p>
        </p:txBody>
      </p:sp>
      <p:sp>
        <p:nvSpPr>
          <p:cNvPr id="7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4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544ABA-E7A1-486F-8220-63ADEB181507}"/>
              </a:ext>
            </a:extLst>
          </p:cNvPr>
          <p:cNvSpPr txBox="1"/>
          <p:nvPr/>
        </p:nvSpPr>
        <p:spPr>
          <a:xfrm>
            <a:off x="8154363" y="489507"/>
            <a:ext cx="3853605" cy="267627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ctr">
              <a:lnSpc>
                <a:spcPct val="90000"/>
              </a:lnSpc>
              <a:spcBef>
                <a:spcPct val="0"/>
              </a:spcBef>
              <a:spcAft>
                <a:spcPts val="600"/>
              </a:spcAft>
            </a:pPr>
            <a:r>
              <a:rPr lang="en-US" sz="3200" b="1">
                <a:solidFill>
                  <a:schemeClr val="accent2">
                    <a:lumMod val="75000"/>
                  </a:schemeClr>
                </a:solidFill>
                <a:latin typeface="+mj-lt"/>
                <a:ea typeface="+mj-ea"/>
                <a:cs typeface="+mj-cs"/>
              </a:rPr>
              <a:t>Welcome to the ICAF !</a:t>
            </a:r>
            <a:endParaRPr lang="en-US" sz="3200" b="1">
              <a:solidFill>
                <a:schemeClr val="accent2">
                  <a:lumMod val="75000"/>
                </a:schemeClr>
              </a:solidFill>
              <a:latin typeface="+mj-lt"/>
              <a:ea typeface="+mj-ea"/>
              <a:cs typeface="Calibri Light"/>
            </a:endParaRPr>
          </a:p>
          <a:p>
            <a:pPr algn="ctr">
              <a:lnSpc>
                <a:spcPct val="90000"/>
              </a:lnSpc>
              <a:spcBef>
                <a:spcPct val="0"/>
              </a:spcBef>
              <a:spcAft>
                <a:spcPts val="600"/>
              </a:spcAft>
            </a:pPr>
            <a:endParaRPr lang="en-US" sz="2400" b="1">
              <a:solidFill>
                <a:schemeClr val="accent2">
                  <a:lumMod val="75000"/>
                </a:schemeClr>
              </a:solidFill>
              <a:latin typeface="+mj-lt"/>
              <a:ea typeface="+mj-ea"/>
              <a:cs typeface="Calibri Light" panose="020F0302020204030204"/>
            </a:endParaRPr>
          </a:p>
          <a:p>
            <a:pPr algn="ctr">
              <a:lnSpc>
                <a:spcPct val="90000"/>
              </a:lnSpc>
              <a:spcBef>
                <a:spcPct val="0"/>
              </a:spcBef>
              <a:spcAft>
                <a:spcPts val="600"/>
              </a:spcAft>
            </a:pPr>
            <a:r>
              <a:rPr lang="en-US" sz="2400" b="1">
                <a:solidFill>
                  <a:schemeClr val="tx1">
                    <a:lumMod val="95000"/>
                    <a:lumOff val="5000"/>
                  </a:schemeClr>
                </a:solidFill>
                <a:latin typeface="+mj-lt"/>
                <a:ea typeface="+mj-ea"/>
                <a:cs typeface="+mj-cs"/>
              </a:rPr>
              <a:t>When you first launch our webapp, you will be greeted by the Landing Page</a:t>
            </a:r>
            <a:endParaRPr lang="en-US" sz="2400" b="1">
              <a:solidFill>
                <a:schemeClr val="tx1">
                  <a:lumMod val="95000"/>
                  <a:lumOff val="5000"/>
                </a:schemeClr>
              </a:solidFill>
              <a:latin typeface="+mj-lt"/>
              <a:ea typeface="+mj-ea"/>
              <a:cs typeface="Calibri Light"/>
            </a:endParaRPr>
          </a:p>
          <a:p>
            <a:pPr>
              <a:lnSpc>
                <a:spcPct val="90000"/>
              </a:lnSpc>
              <a:spcBef>
                <a:spcPct val="0"/>
              </a:spcBef>
              <a:spcAft>
                <a:spcPts val="600"/>
              </a:spcAft>
            </a:pPr>
            <a:endParaRPr lang="en-US" sz="1900">
              <a:latin typeface="+mj-lt"/>
              <a:ea typeface="+mj-ea"/>
              <a:cs typeface="+mj-cs"/>
            </a:endParaRPr>
          </a:p>
        </p:txBody>
      </p:sp>
      <p:pic>
        <p:nvPicPr>
          <p:cNvPr id="6" name="Picture 6">
            <a:extLst>
              <a:ext uri="{FF2B5EF4-FFF2-40B4-BE49-F238E27FC236}">
                <a16:creationId xmlns:a16="http://schemas.microsoft.com/office/drawing/2014/main" id="{8D89820B-B1E6-4A24-9E06-0AB453065461}"/>
              </a:ext>
            </a:extLst>
          </p:cNvPr>
          <p:cNvPicPr>
            <a:picLocks noChangeAspect="1"/>
          </p:cNvPicPr>
          <p:nvPr/>
        </p:nvPicPr>
        <p:blipFill rotWithShape="1">
          <a:blip r:embed="rId2"/>
          <a:srcRect l="21126" r="21126"/>
          <a:stretch/>
        </p:blipFill>
        <p:spPr>
          <a:xfrm>
            <a:off x="20" y="431"/>
            <a:ext cx="8115280" cy="6408311"/>
          </a:xfrm>
          <a:prstGeom prst="rect">
            <a:avLst/>
          </a:prstGeom>
        </p:spPr>
      </p:pic>
      <p:sp>
        <p:nvSpPr>
          <p:cNvPr id="13" name="TextBox 12">
            <a:extLst>
              <a:ext uri="{FF2B5EF4-FFF2-40B4-BE49-F238E27FC236}">
                <a16:creationId xmlns:a16="http://schemas.microsoft.com/office/drawing/2014/main" id="{ACCCFE90-F9D8-4423-8C53-089A00C87651}"/>
              </a:ext>
            </a:extLst>
          </p:cNvPr>
          <p:cNvSpPr txBox="1"/>
          <p:nvPr/>
        </p:nvSpPr>
        <p:spPr>
          <a:xfrm>
            <a:off x="8427533" y="3741124"/>
            <a:ext cx="3359756" cy="201626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When you click on the "View Conference" button, you will be directed to the login page</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22545057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5933A-F2E0-44BE-8986-87D756782B5A}"/>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Login Page</a:t>
            </a:r>
          </a:p>
        </p:txBody>
      </p:sp>
      <p:sp>
        <p:nvSpPr>
          <p:cNvPr id="6" name="TextBox 5">
            <a:extLst>
              <a:ext uri="{FF2B5EF4-FFF2-40B4-BE49-F238E27FC236}">
                <a16:creationId xmlns:a16="http://schemas.microsoft.com/office/drawing/2014/main" id="{5D9A762B-9734-4F8E-BAB3-214B5C8926A3}"/>
              </a:ext>
            </a:extLst>
          </p:cNvPr>
          <p:cNvSpPr txBox="1"/>
          <p:nvPr/>
        </p:nvSpPr>
        <p:spPr>
          <a:xfrm>
            <a:off x="708159" y="3383884"/>
            <a:ext cx="3273255" cy="310306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In this page, You will be able to see can login as Admin reviewer or editor . You can select relevant type and entering login credentials can log in to the system.</a:t>
            </a:r>
          </a:p>
        </p:txBody>
      </p:sp>
      <p:pic>
        <p:nvPicPr>
          <p:cNvPr id="5" name="Picture 6" descr="Graphical user interface&#10;&#10;Description automatically generated">
            <a:extLst>
              <a:ext uri="{FF2B5EF4-FFF2-40B4-BE49-F238E27FC236}">
                <a16:creationId xmlns:a16="http://schemas.microsoft.com/office/drawing/2014/main" id="{CC7D3360-60FE-4151-8172-C3F3866BF0E5}"/>
              </a:ext>
            </a:extLst>
          </p:cNvPr>
          <p:cNvPicPr>
            <a:picLocks noChangeAspect="1"/>
          </p:cNvPicPr>
          <p:nvPr/>
        </p:nvPicPr>
        <p:blipFill>
          <a:blip r:embed="rId2"/>
          <a:stretch>
            <a:fillRect/>
          </a:stretch>
        </p:blipFill>
        <p:spPr>
          <a:xfrm>
            <a:off x="4189538" y="1278242"/>
            <a:ext cx="7647568" cy="4882968"/>
          </a:xfrm>
          <a:prstGeom prst="rect">
            <a:avLst/>
          </a:prstGeom>
        </p:spPr>
      </p:pic>
    </p:spTree>
    <p:extLst>
      <p:ext uri="{BB962C8B-B14F-4D97-AF65-F5344CB8AC3E}">
        <p14:creationId xmlns:p14="http://schemas.microsoft.com/office/powerpoint/2010/main" val="246662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8C4CC855-5AD4-4589-9576-429519AC34A0}"/>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a:solidFill>
                  <a:srgbClr val="FFFFFF"/>
                </a:solidFill>
              </a:rPr>
              <a:t>Admin Dashboard</a:t>
            </a:r>
            <a:endParaRPr lang="en-US">
              <a:ea typeface="+mj-ea"/>
              <a:cs typeface="+mj-cs"/>
            </a:endParaRPr>
          </a:p>
        </p:txBody>
      </p:sp>
      <p:sp>
        <p:nvSpPr>
          <p:cNvPr id="11" name="TextBox 10">
            <a:extLst>
              <a:ext uri="{FF2B5EF4-FFF2-40B4-BE49-F238E27FC236}">
                <a16:creationId xmlns:a16="http://schemas.microsoft.com/office/drawing/2014/main" id="{8A9DC087-A21D-4E59-9F22-50092C7BDECC}"/>
              </a:ext>
            </a:extLst>
          </p:cNvPr>
          <p:cNvSpPr txBox="1"/>
          <p:nvPr/>
        </p:nvSpPr>
        <p:spPr>
          <a:xfrm>
            <a:off x="708159" y="3355130"/>
            <a:ext cx="3330765" cy="28994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1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When User logged as an admin can see this dashboard. In this top of the page have Total Attendee count, Total Researchers count and Total Workshop Presenters Count. Bellow that counts display agenda and display edit buttons to each events in agenda. Admin can click Edit button and can go Edit Event in agenda page.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Also have Approve conference tab and clicking that tab direct to conference details page  that  he accept and reject conference details.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9" name="Picture 6" descr="Graphical user interface&#10;&#10;Description automatically generated">
            <a:extLst>
              <a:ext uri="{FF2B5EF4-FFF2-40B4-BE49-F238E27FC236}">
                <a16:creationId xmlns:a16="http://schemas.microsoft.com/office/drawing/2014/main" id="{3778C8BA-1799-4B21-A18F-EF09D3CDCE4E}"/>
              </a:ext>
            </a:extLst>
          </p:cNvPr>
          <p:cNvPicPr>
            <a:picLocks noChangeAspect="1"/>
          </p:cNvPicPr>
          <p:nvPr/>
        </p:nvPicPr>
        <p:blipFill>
          <a:blip r:embed="rId2"/>
          <a:stretch>
            <a:fillRect/>
          </a:stretch>
        </p:blipFill>
        <p:spPr>
          <a:xfrm>
            <a:off x="4376444" y="940440"/>
            <a:ext cx="7503793" cy="5168067"/>
          </a:xfrm>
          <a:prstGeom prst="rect">
            <a:avLst/>
          </a:prstGeom>
        </p:spPr>
      </p:pic>
    </p:spTree>
    <p:extLst>
      <p:ext uri="{BB962C8B-B14F-4D97-AF65-F5344CB8AC3E}">
        <p14:creationId xmlns:p14="http://schemas.microsoft.com/office/powerpoint/2010/main" val="168701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FA9B6C6-A247-48A8-9A1C-1E36FA9456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1301261" y="590062"/>
            <a:ext cx="5409655" cy="2838938"/>
          </a:xfrm>
        </p:spPr>
        <p:txBody>
          <a:bodyPr>
            <a:normAutofit/>
          </a:bodyPr>
          <a:lstStyle/>
          <a:p>
            <a:pPr algn="l"/>
            <a:r>
              <a:rPr lang="en-US" sz="5600" dirty="0" smtClean="0">
                <a:solidFill>
                  <a:srgbClr val="FFFFFF"/>
                </a:solidFill>
                <a:cs typeface="Calibri Light"/>
              </a:rPr>
              <a:t>Front </a:t>
            </a:r>
            <a:r>
              <a:rPr lang="en-US" sz="5600" dirty="0">
                <a:solidFill>
                  <a:srgbClr val="FFFFFF"/>
                </a:solidFill>
                <a:cs typeface="Calibri Light"/>
              </a:rPr>
              <a:t>Panel User</a:t>
            </a:r>
            <a:endParaRPr lang="en-US" sz="5600" dirty="0">
              <a:solidFill>
                <a:srgbClr val="FFFFFF"/>
              </a:solidFill>
            </a:endParaRPr>
          </a:p>
        </p:txBody>
      </p:sp>
      <p:sp>
        <p:nvSpPr>
          <p:cNvPr id="3" name="Subtitle 2"/>
          <p:cNvSpPr>
            <a:spLocks noGrp="1"/>
          </p:cNvSpPr>
          <p:nvPr>
            <p:ph type="subTitle" idx="1"/>
          </p:nvPr>
        </p:nvSpPr>
        <p:spPr>
          <a:xfrm>
            <a:off x="5642044" y="4698614"/>
            <a:ext cx="5088650" cy="1198120"/>
          </a:xfrm>
        </p:spPr>
        <p:txBody>
          <a:bodyPr vert="horz" lIns="91440" tIns="45720" rIns="91440" bIns="45720" rtlCol="0">
            <a:normAutofit/>
          </a:bodyPr>
          <a:lstStyle/>
          <a:p>
            <a:pPr algn="r"/>
            <a:r>
              <a:rPr lang="en-US" sz="2000">
                <a:solidFill>
                  <a:srgbClr val="FFFFFF"/>
                </a:solidFill>
                <a:cs typeface="Calibri"/>
              </a:rPr>
              <a:t>International Conference on</a:t>
            </a:r>
          </a:p>
          <a:p>
            <a:pPr algn="r"/>
            <a:r>
              <a:rPr lang="en-US" sz="2000">
                <a:solidFill>
                  <a:srgbClr val="FFFFFF"/>
                </a:solidFill>
                <a:cs typeface="Calibri"/>
              </a:rPr>
              <a:t>Application Frameworks</a:t>
            </a:r>
          </a:p>
        </p:txBody>
      </p:sp>
      <p:sp>
        <p:nvSpPr>
          <p:cNvPr id="7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7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7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81" name="Straight Connector 80">
            <a:extLst>
              <a:ext uri="{FF2B5EF4-FFF2-40B4-BE49-F238E27FC236}">
                <a16:creationId xmlns:a16="http://schemas.microsoft.com/office/drawing/2014/main"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mj-cs"/>
              </a:rPr>
              <a:t>Add Events To Agenda</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55130"/>
            <a:ext cx="3455468" cy="322958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Step 1 :  Admin can direct to Add Events to agenda page by clicking dashboard  navigation bar add Events tab.</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Step 2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Fill the columns in the form.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Click Submit Button.</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11" name="Picture 6" descr="Graphical user interface&#10;&#10;Description automatically generated">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103275" y="818457"/>
            <a:ext cx="7920736" cy="5759406"/>
          </a:xfrm>
          <a:prstGeom prst="rect">
            <a:avLst/>
          </a:prstGeom>
        </p:spPr>
      </p:pic>
      <p:sp>
        <p:nvSpPr>
          <p:cNvPr id="8" name="Rectangle 7">
            <a:extLst>
              <a:ext uri="{FF2B5EF4-FFF2-40B4-BE49-F238E27FC236}">
                <a16:creationId xmlns:a16="http://schemas.microsoft.com/office/drawing/2014/main" id="{D585B5E8-E5C5-4EA6-867E-C1C37A8EDCF0}"/>
              </a:ext>
            </a:extLst>
          </p:cNvPr>
          <p:cNvSpPr/>
          <p:nvPr/>
        </p:nvSpPr>
        <p:spPr>
          <a:xfrm>
            <a:off x="7249063" y="1160252"/>
            <a:ext cx="3982525" cy="529086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
            <a:extLst>
              <a:ext uri="{FF2B5EF4-FFF2-40B4-BE49-F238E27FC236}">
                <a16:creationId xmlns:a16="http://schemas.microsoft.com/office/drawing/2014/main" id="{60827C85-EAFA-40D3-B041-F1CC6B468766}"/>
              </a:ext>
            </a:extLst>
          </p:cNvPr>
          <p:cNvSpPr txBox="1"/>
          <p:nvPr/>
        </p:nvSpPr>
        <p:spPr>
          <a:xfrm>
            <a:off x="7439922" y="3428641"/>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2</a:t>
            </a:r>
          </a:p>
        </p:txBody>
      </p:sp>
      <p:sp>
        <p:nvSpPr>
          <p:cNvPr id="12" name="TextBox 1">
            <a:extLst>
              <a:ext uri="{FF2B5EF4-FFF2-40B4-BE49-F238E27FC236}">
                <a16:creationId xmlns:a16="http://schemas.microsoft.com/office/drawing/2014/main" id="{1FCE9743-78C8-4D68-80B5-112BF0BD6615}"/>
              </a:ext>
            </a:extLst>
          </p:cNvPr>
          <p:cNvSpPr txBox="1"/>
          <p:nvPr/>
        </p:nvSpPr>
        <p:spPr>
          <a:xfrm>
            <a:off x="8173167" y="5872791"/>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3</a:t>
            </a:r>
          </a:p>
        </p:txBody>
      </p:sp>
      <p:cxnSp>
        <p:nvCxnSpPr>
          <p:cNvPr id="13" name="Straight Arrow Connector 12">
            <a:extLst>
              <a:ext uri="{FF2B5EF4-FFF2-40B4-BE49-F238E27FC236}">
                <a16:creationId xmlns:a16="http://schemas.microsoft.com/office/drawing/2014/main" id="{5FF99E3C-09A9-4881-97AF-67EB5C001755}"/>
              </a:ext>
            </a:extLst>
          </p:cNvPr>
          <p:cNvCxnSpPr>
            <a:cxnSpLocks/>
          </p:cNvCxnSpPr>
          <p:nvPr/>
        </p:nvCxnSpPr>
        <p:spPr>
          <a:xfrm flipV="1">
            <a:off x="9029159" y="5968220"/>
            <a:ext cx="598097" cy="776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083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mj-cs"/>
              </a:rPr>
              <a:t>Edit Events In agenda</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6"/>
            <a:ext cx="3086349" cy="30224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1: Go to Dashboard and Then van View Events In Agenda.</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2 : Click on the  Edit button which want to edit Event.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 If want to only Edit change relevant input fields in forum Click Edit Button.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11" name="Picture 6" descr="Graphical user interface, application&#10;&#10;Description automatically generated">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175162" y="814602"/>
            <a:ext cx="7719454" cy="5810249"/>
          </a:xfrm>
          <a:prstGeom prst="rect">
            <a:avLst/>
          </a:prstGeom>
        </p:spPr>
      </p:pic>
      <p:sp>
        <p:nvSpPr>
          <p:cNvPr id="2" name="Rectangle 1">
            <a:extLst>
              <a:ext uri="{FF2B5EF4-FFF2-40B4-BE49-F238E27FC236}">
                <a16:creationId xmlns:a16="http://schemas.microsoft.com/office/drawing/2014/main" id="{CE0C1D27-D03F-4FE7-A7DD-6D6BD0E716CE}"/>
              </a:ext>
            </a:extLst>
          </p:cNvPr>
          <p:cNvSpPr/>
          <p:nvPr/>
        </p:nvSpPr>
        <p:spPr>
          <a:xfrm>
            <a:off x="7162799" y="1160252"/>
            <a:ext cx="4313204" cy="529086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A5ED089-7592-471C-8638-B2DDB027F27A}"/>
              </a:ext>
            </a:extLst>
          </p:cNvPr>
          <p:cNvSpPr txBox="1"/>
          <p:nvPr/>
        </p:nvSpPr>
        <p:spPr>
          <a:xfrm>
            <a:off x="7310526" y="3371132"/>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2</a:t>
            </a:r>
          </a:p>
        </p:txBody>
      </p:sp>
      <p:sp>
        <p:nvSpPr>
          <p:cNvPr id="4" name="TextBox 3">
            <a:extLst>
              <a:ext uri="{FF2B5EF4-FFF2-40B4-BE49-F238E27FC236}">
                <a16:creationId xmlns:a16="http://schemas.microsoft.com/office/drawing/2014/main" id="{6F0CA0C4-61A0-4014-8C80-B212D6E8798A}"/>
              </a:ext>
            </a:extLst>
          </p:cNvPr>
          <p:cNvSpPr txBox="1"/>
          <p:nvPr/>
        </p:nvSpPr>
        <p:spPr>
          <a:xfrm>
            <a:off x="7181129" y="5786527"/>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3</a:t>
            </a:r>
          </a:p>
        </p:txBody>
      </p:sp>
      <p:cxnSp>
        <p:nvCxnSpPr>
          <p:cNvPr id="13" name="Straight Arrow Connector 12">
            <a:extLst>
              <a:ext uri="{FF2B5EF4-FFF2-40B4-BE49-F238E27FC236}">
                <a16:creationId xmlns:a16="http://schemas.microsoft.com/office/drawing/2014/main" id="{52026DDB-383D-49E5-9D27-25ED739E2016}"/>
              </a:ext>
            </a:extLst>
          </p:cNvPr>
          <p:cNvCxnSpPr>
            <a:cxnSpLocks/>
          </p:cNvCxnSpPr>
          <p:nvPr/>
        </p:nvCxnSpPr>
        <p:spPr>
          <a:xfrm>
            <a:off x="7979612" y="5973971"/>
            <a:ext cx="741870"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64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mj-cs"/>
              </a:rPr>
              <a:t>Delete Event in Agenda</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028840" cy="280047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1: Go to Dashboard and Then van View Events In Agenda.</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2 : Click on the  Edit button which want to delete Event.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 Redirect to Edit Event In agenda page.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4 : Click delete button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6" descr="Graphical user interface, application&#10;&#10;Description automatically generated">
            <a:extLst>
              <a:ext uri="{FF2B5EF4-FFF2-40B4-BE49-F238E27FC236}">
                <a16:creationId xmlns:a16="http://schemas.microsoft.com/office/drawing/2014/main" id="{615B8F5D-9AA2-4C0C-8ABC-258CA06039E5}"/>
              </a:ext>
            </a:extLst>
          </p:cNvPr>
          <p:cNvPicPr>
            <a:picLocks noChangeAspect="1"/>
          </p:cNvPicPr>
          <p:nvPr/>
        </p:nvPicPr>
        <p:blipFill>
          <a:blip r:embed="rId2"/>
          <a:stretch>
            <a:fillRect/>
          </a:stretch>
        </p:blipFill>
        <p:spPr>
          <a:xfrm>
            <a:off x="4175162" y="814602"/>
            <a:ext cx="7719454" cy="5810249"/>
          </a:xfrm>
          <a:prstGeom prst="rect">
            <a:avLst/>
          </a:prstGeom>
        </p:spPr>
      </p:pic>
      <p:sp>
        <p:nvSpPr>
          <p:cNvPr id="3" name="Rectangle 2">
            <a:extLst>
              <a:ext uri="{FF2B5EF4-FFF2-40B4-BE49-F238E27FC236}">
                <a16:creationId xmlns:a16="http://schemas.microsoft.com/office/drawing/2014/main" id="{60BDE94C-7A68-421F-B5F7-2EC4EE2544F4}"/>
              </a:ext>
            </a:extLst>
          </p:cNvPr>
          <p:cNvSpPr/>
          <p:nvPr/>
        </p:nvSpPr>
        <p:spPr>
          <a:xfrm>
            <a:off x="7162799" y="1160252"/>
            <a:ext cx="4571996" cy="529086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55D165D-C425-498C-8F7E-31190B12C3EB}"/>
              </a:ext>
            </a:extLst>
          </p:cNvPr>
          <p:cNvSpPr txBox="1"/>
          <p:nvPr/>
        </p:nvSpPr>
        <p:spPr>
          <a:xfrm>
            <a:off x="7310526" y="3371132"/>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2</a:t>
            </a:r>
          </a:p>
        </p:txBody>
      </p:sp>
      <p:sp>
        <p:nvSpPr>
          <p:cNvPr id="13" name="TextBox 12">
            <a:extLst>
              <a:ext uri="{FF2B5EF4-FFF2-40B4-BE49-F238E27FC236}">
                <a16:creationId xmlns:a16="http://schemas.microsoft.com/office/drawing/2014/main" id="{1F3AE9A7-0B4C-47EC-85EC-8B660E13CD54}"/>
              </a:ext>
            </a:extLst>
          </p:cNvPr>
          <p:cNvSpPr txBox="1"/>
          <p:nvPr/>
        </p:nvSpPr>
        <p:spPr>
          <a:xfrm>
            <a:off x="10646073" y="5800904"/>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3</a:t>
            </a:r>
          </a:p>
        </p:txBody>
      </p:sp>
      <p:cxnSp>
        <p:nvCxnSpPr>
          <p:cNvPr id="15" name="Straight Arrow Connector 14">
            <a:extLst>
              <a:ext uri="{FF2B5EF4-FFF2-40B4-BE49-F238E27FC236}">
                <a16:creationId xmlns:a16="http://schemas.microsoft.com/office/drawing/2014/main" id="{ACB13A5E-EB4B-47D2-B61A-899A1127DDFF}"/>
              </a:ext>
            </a:extLst>
          </p:cNvPr>
          <p:cNvCxnSpPr>
            <a:cxnSpLocks/>
          </p:cNvCxnSpPr>
          <p:nvPr/>
        </p:nvCxnSpPr>
        <p:spPr>
          <a:xfrm flipH="1" flipV="1">
            <a:off x="10087331" y="5996974"/>
            <a:ext cx="623979" cy="57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391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 Add Back Panel Users</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546425" cy="30886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Step 1 :  Admin can direct to Add Back Panel Users  page by clicking dashboard  navigation bar add back panel user tab.</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Step 2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Fill the columns in the form.</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Click Submit Button.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11" name="Picture 6">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433952" y="1732352"/>
            <a:ext cx="7201871" cy="3600935"/>
          </a:xfrm>
          <a:prstGeom prst="rect">
            <a:avLst/>
          </a:prstGeom>
        </p:spPr>
      </p:pic>
    </p:spTree>
    <p:extLst>
      <p:ext uri="{BB962C8B-B14F-4D97-AF65-F5344CB8AC3E}">
        <p14:creationId xmlns:p14="http://schemas.microsoft.com/office/powerpoint/2010/main" val="2913730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View </a:t>
            </a: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mj-cs"/>
              </a:rPr>
              <a:t>Back Panel Users.</a:t>
            </a:r>
            <a:endParaRPr kumimoji="0" lang="en-US" sz="1200" b="0" i="0" u="none" strike="noStrike" kern="1200" cap="none" spc="0" normalizeH="0" baseline="0" noProof="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925985" cy="30886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1: Go to Dashboard</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2 : Click on back panel users tab in nav bar.</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You can see List of Users.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11" name="Picture 6" descr="Graphical user interface, application&#10;&#10;Description automatically generated">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491461" y="889451"/>
            <a:ext cx="7618814" cy="5358626"/>
          </a:xfrm>
          <a:prstGeom prst="rect">
            <a:avLst/>
          </a:prstGeom>
        </p:spPr>
      </p:pic>
    </p:spTree>
    <p:extLst>
      <p:ext uri="{BB962C8B-B14F-4D97-AF65-F5344CB8AC3E}">
        <p14:creationId xmlns:p14="http://schemas.microsoft.com/office/powerpoint/2010/main" val="3085829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Edit Back</a:t>
            </a: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mj-cs"/>
              </a:rPr>
              <a:t> Panel Users.</a:t>
            </a:r>
            <a:endParaRPr kumimoji="0" lang="en-US" sz="1200" b="0" i="0" u="none" strike="noStrike" kern="1200" cap="none" spc="0" normalizeH="0" baseline="0" noProof="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925985" cy="30886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Step 1: Go to Back Panel User List.</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Step 2 : Click on the  Edit button which want to edit relevant User.</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Step 3 : If want to only Edit change relevant input fields in forum </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Step 4: Click Edit Button.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11" name="Picture 6">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735876" y="1345933"/>
            <a:ext cx="7101229" cy="4618190"/>
          </a:xfrm>
          <a:prstGeom prst="rect">
            <a:avLst/>
          </a:prstGeom>
        </p:spPr>
      </p:pic>
      <p:sp>
        <p:nvSpPr>
          <p:cNvPr id="2" name="Rectangle 1">
            <a:extLst>
              <a:ext uri="{FF2B5EF4-FFF2-40B4-BE49-F238E27FC236}">
                <a16:creationId xmlns:a16="http://schemas.microsoft.com/office/drawing/2014/main" id="{8855FACF-E518-4E36-88B5-4CCC82484B2F}"/>
              </a:ext>
            </a:extLst>
          </p:cNvPr>
          <p:cNvSpPr/>
          <p:nvPr/>
        </p:nvSpPr>
        <p:spPr>
          <a:xfrm>
            <a:off x="8154836" y="1764101"/>
            <a:ext cx="3522449" cy="406879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27A11DB-545E-42EA-93B3-44D37DF64945}"/>
              </a:ext>
            </a:extLst>
          </p:cNvPr>
          <p:cNvSpPr txBox="1"/>
          <p:nvPr/>
        </p:nvSpPr>
        <p:spPr>
          <a:xfrm>
            <a:off x="8158790" y="3471774"/>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3</a:t>
            </a:r>
          </a:p>
        </p:txBody>
      </p:sp>
      <p:cxnSp>
        <p:nvCxnSpPr>
          <p:cNvPr id="4" name="Straight Arrow Connector 3">
            <a:extLst>
              <a:ext uri="{FF2B5EF4-FFF2-40B4-BE49-F238E27FC236}">
                <a16:creationId xmlns:a16="http://schemas.microsoft.com/office/drawing/2014/main" id="{D736512F-5E3E-4B68-9B98-9111E70F0379}"/>
              </a:ext>
            </a:extLst>
          </p:cNvPr>
          <p:cNvCxnSpPr>
            <a:cxnSpLocks/>
          </p:cNvCxnSpPr>
          <p:nvPr/>
        </p:nvCxnSpPr>
        <p:spPr>
          <a:xfrm>
            <a:off x="9158555" y="5341367"/>
            <a:ext cx="439946"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B59449-46CD-44D5-9A53-99E15B1ED915}"/>
              </a:ext>
            </a:extLst>
          </p:cNvPr>
          <p:cNvSpPr txBox="1"/>
          <p:nvPr/>
        </p:nvSpPr>
        <p:spPr>
          <a:xfrm>
            <a:off x="8216299" y="5153924"/>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4</a:t>
            </a:r>
          </a:p>
        </p:txBody>
      </p:sp>
    </p:spTree>
    <p:extLst>
      <p:ext uri="{BB962C8B-B14F-4D97-AF65-F5344CB8AC3E}">
        <p14:creationId xmlns:p14="http://schemas.microsoft.com/office/powerpoint/2010/main" val="1542251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mj-cs"/>
              </a:rPr>
              <a:t>Delete Back Panel User</a:t>
            </a:r>
            <a:endPar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028840" cy="280047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1: Go to  back panel user list.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2 : Click on the  Edit button which want to delete user.</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 Redirect to Edit Eback panel user page.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4 : Click delete button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6" descr="Graphical user interface&#10;&#10;Description automatically generated">
            <a:extLst>
              <a:ext uri="{FF2B5EF4-FFF2-40B4-BE49-F238E27FC236}">
                <a16:creationId xmlns:a16="http://schemas.microsoft.com/office/drawing/2014/main" id="{FBFA1804-0589-4AD2-A780-2283AF2ABD67}"/>
              </a:ext>
            </a:extLst>
          </p:cNvPr>
          <p:cNvPicPr>
            <a:picLocks noChangeAspect="1"/>
          </p:cNvPicPr>
          <p:nvPr/>
        </p:nvPicPr>
        <p:blipFill>
          <a:blip r:embed="rId2"/>
          <a:stretch>
            <a:fillRect/>
          </a:stretch>
        </p:blipFill>
        <p:spPr>
          <a:xfrm>
            <a:off x="4160782" y="1345933"/>
            <a:ext cx="7935115" cy="4833850"/>
          </a:xfrm>
          <a:prstGeom prst="rect">
            <a:avLst/>
          </a:prstGeom>
        </p:spPr>
      </p:pic>
      <p:sp>
        <p:nvSpPr>
          <p:cNvPr id="3" name="Rectangle 2">
            <a:extLst>
              <a:ext uri="{FF2B5EF4-FFF2-40B4-BE49-F238E27FC236}">
                <a16:creationId xmlns:a16="http://schemas.microsoft.com/office/drawing/2014/main" id="{388CC55C-6781-40A4-B350-5D309C56AF5A}"/>
              </a:ext>
            </a:extLst>
          </p:cNvPr>
          <p:cNvSpPr/>
          <p:nvPr/>
        </p:nvSpPr>
        <p:spPr>
          <a:xfrm>
            <a:off x="8154836" y="1764101"/>
            <a:ext cx="3709354" cy="406879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C4B0046B-F4CD-4E0B-9F18-7D9F96FE5A68}"/>
              </a:ext>
            </a:extLst>
          </p:cNvPr>
          <p:cNvCxnSpPr>
            <a:cxnSpLocks/>
          </p:cNvCxnSpPr>
          <p:nvPr/>
        </p:nvCxnSpPr>
        <p:spPr>
          <a:xfrm flipH="1">
            <a:off x="11151257" y="5068197"/>
            <a:ext cx="293298" cy="2530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63B7D4-FA1E-46C3-95C9-3B12B668A024}"/>
              </a:ext>
            </a:extLst>
          </p:cNvPr>
          <p:cNvSpPr txBox="1"/>
          <p:nvPr/>
        </p:nvSpPr>
        <p:spPr>
          <a:xfrm>
            <a:off x="11063015" y="4722604"/>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4</a:t>
            </a:r>
          </a:p>
        </p:txBody>
      </p:sp>
      <p:sp>
        <p:nvSpPr>
          <p:cNvPr id="16" name="TextBox 15">
            <a:extLst>
              <a:ext uri="{FF2B5EF4-FFF2-40B4-BE49-F238E27FC236}">
                <a16:creationId xmlns:a16="http://schemas.microsoft.com/office/drawing/2014/main" id="{C7323742-F4DF-4E0C-9DF9-23B03209D7CC}"/>
              </a:ext>
            </a:extLst>
          </p:cNvPr>
          <p:cNvSpPr txBox="1"/>
          <p:nvPr/>
        </p:nvSpPr>
        <p:spPr>
          <a:xfrm>
            <a:off x="8158790" y="3615548"/>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3</a:t>
            </a:r>
          </a:p>
        </p:txBody>
      </p:sp>
    </p:spTree>
    <p:extLst>
      <p:ext uri="{BB962C8B-B14F-4D97-AF65-F5344CB8AC3E}">
        <p14:creationId xmlns:p14="http://schemas.microsoft.com/office/powerpoint/2010/main" val="3490914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Editor Dashboard</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028840" cy="280047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When user logged as an Editor can see this dashboard.</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Using add conference tab,edit conference tag  and Add key key speaker tab can navigate to  that relavant pages  by clicking go button.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2" descr="Graphical user interface, application&#10;&#10;Description automatically generated">
            <a:extLst>
              <a:ext uri="{FF2B5EF4-FFF2-40B4-BE49-F238E27FC236}">
                <a16:creationId xmlns:a16="http://schemas.microsoft.com/office/drawing/2014/main" id="{7E04C8E4-41EA-44DC-9380-19D37719C185}"/>
              </a:ext>
            </a:extLst>
          </p:cNvPr>
          <p:cNvPicPr>
            <a:picLocks noChangeAspect="1"/>
          </p:cNvPicPr>
          <p:nvPr/>
        </p:nvPicPr>
        <p:blipFill>
          <a:blip r:embed="rId2"/>
          <a:stretch>
            <a:fillRect/>
          </a:stretch>
        </p:blipFill>
        <p:spPr>
          <a:xfrm>
            <a:off x="4761572" y="1818227"/>
            <a:ext cx="7110759" cy="4169400"/>
          </a:xfrm>
          <a:prstGeom prst="rect">
            <a:avLst/>
          </a:prstGeom>
        </p:spPr>
      </p:pic>
    </p:spTree>
    <p:extLst>
      <p:ext uri="{BB962C8B-B14F-4D97-AF65-F5344CB8AC3E}">
        <p14:creationId xmlns:p14="http://schemas.microsoft.com/office/powerpoint/2010/main" val="2541944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Add Conferance</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028840" cy="280047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10000"/>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1: To Add conference details  Click add conference go button in editor dashboard.</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Step 2 :Add conference details by filling the columns in the form.</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 Click Submit button.</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2" descr="Graphical user interface, application&#10;&#10;Description automatically generated">
            <a:extLst>
              <a:ext uri="{FF2B5EF4-FFF2-40B4-BE49-F238E27FC236}">
                <a16:creationId xmlns:a16="http://schemas.microsoft.com/office/drawing/2014/main" id="{29361E3E-0BE3-4071-AB36-D5840E509449}"/>
              </a:ext>
            </a:extLst>
          </p:cNvPr>
          <p:cNvPicPr>
            <a:picLocks noChangeAspect="1"/>
          </p:cNvPicPr>
          <p:nvPr/>
        </p:nvPicPr>
        <p:blipFill>
          <a:blip r:embed="rId2"/>
          <a:stretch>
            <a:fillRect/>
          </a:stretch>
        </p:blipFill>
        <p:spPr>
          <a:xfrm>
            <a:off x="4049717" y="1021510"/>
            <a:ext cx="7417418" cy="5303633"/>
          </a:xfrm>
          <a:prstGeom prst="rect">
            <a:avLst/>
          </a:prstGeom>
        </p:spPr>
      </p:pic>
      <p:sp>
        <p:nvSpPr>
          <p:cNvPr id="3" name="Rectangle 2">
            <a:extLst>
              <a:ext uri="{FF2B5EF4-FFF2-40B4-BE49-F238E27FC236}">
                <a16:creationId xmlns:a16="http://schemas.microsoft.com/office/drawing/2014/main" id="{0C9EC19A-88DD-4E1C-B193-DFEFFF638456}"/>
              </a:ext>
            </a:extLst>
          </p:cNvPr>
          <p:cNvSpPr/>
          <p:nvPr/>
        </p:nvSpPr>
        <p:spPr>
          <a:xfrm>
            <a:off x="7292195" y="1605950"/>
            <a:ext cx="4040034" cy="4715772"/>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4E18518-ECD0-4418-8004-3438352DDE85}"/>
              </a:ext>
            </a:extLst>
          </p:cNvPr>
          <p:cNvSpPr txBox="1"/>
          <p:nvPr/>
        </p:nvSpPr>
        <p:spPr>
          <a:xfrm>
            <a:off x="7396790" y="3486151"/>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2</a:t>
            </a:r>
          </a:p>
        </p:txBody>
      </p:sp>
      <p:sp>
        <p:nvSpPr>
          <p:cNvPr id="11" name="TextBox 10">
            <a:extLst>
              <a:ext uri="{FF2B5EF4-FFF2-40B4-BE49-F238E27FC236}">
                <a16:creationId xmlns:a16="http://schemas.microsoft.com/office/drawing/2014/main" id="{59AC436C-CE0F-4527-A24F-A806929EB7AD}"/>
              </a:ext>
            </a:extLst>
          </p:cNvPr>
          <p:cNvSpPr txBox="1"/>
          <p:nvPr/>
        </p:nvSpPr>
        <p:spPr>
          <a:xfrm>
            <a:off x="7899998" y="5858415"/>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STEP 3</a:t>
            </a:r>
          </a:p>
        </p:txBody>
      </p:sp>
      <p:cxnSp>
        <p:nvCxnSpPr>
          <p:cNvPr id="13" name="Straight Arrow Connector 12">
            <a:extLst>
              <a:ext uri="{FF2B5EF4-FFF2-40B4-BE49-F238E27FC236}">
                <a16:creationId xmlns:a16="http://schemas.microsoft.com/office/drawing/2014/main" id="{F4604B44-C3CA-4815-B479-B8CF35B0033A}"/>
              </a:ext>
            </a:extLst>
          </p:cNvPr>
          <p:cNvCxnSpPr>
            <a:cxnSpLocks/>
          </p:cNvCxnSpPr>
          <p:nvPr/>
        </p:nvCxnSpPr>
        <p:spPr>
          <a:xfrm>
            <a:off x="8871008" y="6045858"/>
            <a:ext cx="439946"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513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Edit Conferance</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028840" cy="280047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1: To Edit conference details  Click add conference go button in editor dashboard.</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Step 2 :  If want to only Edit change relevant input fields in forum.  </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 Click Editbutton.</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2" descr="Graphical user interface&#10;&#10;Description automatically generated">
            <a:extLst>
              <a:ext uri="{FF2B5EF4-FFF2-40B4-BE49-F238E27FC236}">
                <a16:creationId xmlns:a16="http://schemas.microsoft.com/office/drawing/2014/main" id="{E6AF5DBC-3A54-4787-B60D-7C29FF870ED9}"/>
              </a:ext>
            </a:extLst>
          </p:cNvPr>
          <p:cNvPicPr>
            <a:picLocks noChangeAspect="1"/>
          </p:cNvPicPr>
          <p:nvPr/>
        </p:nvPicPr>
        <p:blipFill>
          <a:blip r:embed="rId2"/>
          <a:stretch>
            <a:fillRect/>
          </a:stretch>
        </p:blipFill>
        <p:spPr>
          <a:xfrm>
            <a:off x="4043406" y="1131449"/>
            <a:ext cx="7990405" cy="4922273"/>
          </a:xfrm>
          <a:prstGeom prst="rect">
            <a:avLst/>
          </a:prstGeom>
        </p:spPr>
      </p:pic>
      <p:sp>
        <p:nvSpPr>
          <p:cNvPr id="3" name="Rectangle 2">
            <a:extLst>
              <a:ext uri="{FF2B5EF4-FFF2-40B4-BE49-F238E27FC236}">
                <a16:creationId xmlns:a16="http://schemas.microsoft.com/office/drawing/2014/main" id="{3A2236DC-0C62-4BE4-9398-84C05442104D}"/>
              </a:ext>
            </a:extLst>
          </p:cNvPr>
          <p:cNvSpPr/>
          <p:nvPr/>
        </p:nvSpPr>
        <p:spPr>
          <a:xfrm>
            <a:off x="7292195" y="1605950"/>
            <a:ext cx="4543241" cy="43707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508CE09-4B55-4FA1-AF01-A776FB028C54}"/>
              </a:ext>
            </a:extLst>
          </p:cNvPr>
          <p:cNvSpPr txBox="1"/>
          <p:nvPr/>
        </p:nvSpPr>
        <p:spPr>
          <a:xfrm>
            <a:off x="7612450" y="3529283"/>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2</a:t>
            </a:r>
          </a:p>
        </p:txBody>
      </p:sp>
      <p:cxnSp>
        <p:nvCxnSpPr>
          <p:cNvPr id="11" name="Straight Arrow Connector 10">
            <a:extLst>
              <a:ext uri="{FF2B5EF4-FFF2-40B4-BE49-F238E27FC236}">
                <a16:creationId xmlns:a16="http://schemas.microsoft.com/office/drawing/2014/main" id="{8484B96E-1629-478C-A1AD-280817AD2761}"/>
              </a:ext>
            </a:extLst>
          </p:cNvPr>
          <p:cNvCxnSpPr>
            <a:cxnSpLocks/>
          </p:cNvCxnSpPr>
          <p:nvPr/>
        </p:nvCxnSpPr>
        <p:spPr>
          <a:xfrm>
            <a:off x="9043536" y="5772688"/>
            <a:ext cx="842512"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2952254-DD13-49D7-B56A-DCDAA0433F36}"/>
              </a:ext>
            </a:extLst>
          </p:cNvPr>
          <p:cNvSpPr txBox="1"/>
          <p:nvPr/>
        </p:nvSpPr>
        <p:spPr>
          <a:xfrm>
            <a:off x="8101280" y="5599622"/>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3</a:t>
            </a:r>
          </a:p>
        </p:txBody>
      </p:sp>
    </p:spTree>
    <p:extLst>
      <p:ext uri="{BB962C8B-B14F-4D97-AF65-F5344CB8AC3E}">
        <p14:creationId xmlns:p14="http://schemas.microsoft.com/office/powerpoint/2010/main" val="3808213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AFE8227-C443-417B-BA91-520EB1EF45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E544ABA-E7A1-486F-8220-63ADEB181507}"/>
              </a:ext>
            </a:extLst>
          </p:cNvPr>
          <p:cNvSpPr txBox="1"/>
          <p:nvPr/>
        </p:nvSpPr>
        <p:spPr>
          <a:xfrm>
            <a:off x="8154363" y="489507"/>
            <a:ext cx="3853605" cy="267627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ctr">
              <a:lnSpc>
                <a:spcPct val="90000"/>
              </a:lnSpc>
              <a:spcBef>
                <a:spcPct val="0"/>
              </a:spcBef>
              <a:spcAft>
                <a:spcPts val="600"/>
              </a:spcAft>
            </a:pPr>
            <a:r>
              <a:rPr lang="en-US" sz="3200" b="1">
                <a:solidFill>
                  <a:schemeClr val="accent2">
                    <a:lumMod val="75000"/>
                  </a:schemeClr>
                </a:solidFill>
                <a:latin typeface="+mj-lt"/>
                <a:ea typeface="+mj-ea"/>
                <a:cs typeface="+mj-cs"/>
              </a:rPr>
              <a:t>Welcome to the ICAF !</a:t>
            </a:r>
            <a:endParaRPr lang="en-US" sz="3200" b="1">
              <a:solidFill>
                <a:schemeClr val="accent2">
                  <a:lumMod val="75000"/>
                </a:schemeClr>
              </a:solidFill>
              <a:latin typeface="+mj-lt"/>
              <a:ea typeface="+mj-ea"/>
              <a:cs typeface="Calibri Light"/>
            </a:endParaRPr>
          </a:p>
          <a:p>
            <a:pPr algn="ctr">
              <a:lnSpc>
                <a:spcPct val="90000"/>
              </a:lnSpc>
              <a:spcBef>
                <a:spcPct val="0"/>
              </a:spcBef>
              <a:spcAft>
                <a:spcPts val="600"/>
              </a:spcAft>
            </a:pPr>
            <a:endParaRPr lang="en-US" sz="2400" b="1">
              <a:solidFill>
                <a:schemeClr val="accent2">
                  <a:lumMod val="75000"/>
                </a:schemeClr>
              </a:solidFill>
              <a:latin typeface="+mj-lt"/>
              <a:ea typeface="+mj-ea"/>
              <a:cs typeface="Calibri Light" panose="020F0302020204030204"/>
            </a:endParaRPr>
          </a:p>
          <a:p>
            <a:pPr algn="ctr">
              <a:lnSpc>
                <a:spcPct val="90000"/>
              </a:lnSpc>
              <a:spcBef>
                <a:spcPct val="0"/>
              </a:spcBef>
              <a:spcAft>
                <a:spcPts val="600"/>
              </a:spcAft>
            </a:pPr>
            <a:r>
              <a:rPr lang="en-US" sz="2400" b="1">
                <a:solidFill>
                  <a:schemeClr val="tx1">
                    <a:lumMod val="95000"/>
                    <a:lumOff val="5000"/>
                  </a:schemeClr>
                </a:solidFill>
                <a:latin typeface="+mj-lt"/>
                <a:ea typeface="+mj-ea"/>
                <a:cs typeface="+mj-cs"/>
              </a:rPr>
              <a:t>When you first launch our webapp, you will be greeted by the Landing Page</a:t>
            </a:r>
            <a:endParaRPr lang="en-US" sz="2400" b="1">
              <a:solidFill>
                <a:schemeClr val="tx1">
                  <a:lumMod val="95000"/>
                  <a:lumOff val="5000"/>
                </a:schemeClr>
              </a:solidFill>
              <a:latin typeface="+mj-lt"/>
              <a:ea typeface="+mj-ea"/>
              <a:cs typeface="Calibri Light"/>
            </a:endParaRPr>
          </a:p>
          <a:p>
            <a:pPr>
              <a:lnSpc>
                <a:spcPct val="90000"/>
              </a:lnSpc>
              <a:spcBef>
                <a:spcPct val="0"/>
              </a:spcBef>
              <a:spcAft>
                <a:spcPts val="600"/>
              </a:spcAft>
            </a:pPr>
            <a:endParaRPr lang="en-US" sz="1900">
              <a:latin typeface="+mj-lt"/>
              <a:ea typeface="+mj-ea"/>
              <a:cs typeface="+mj-cs"/>
            </a:endParaRPr>
          </a:p>
        </p:txBody>
      </p:sp>
      <p:pic>
        <p:nvPicPr>
          <p:cNvPr id="6" name="Picture 6">
            <a:extLst>
              <a:ext uri="{FF2B5EF4-FFF2-40B4-BE49-F238E27FC236}">
                <a16:creationId xmlns:a16="http://schemas.microsoft.com/office/drawing/2014/main" id="{8D89820B-B1E6-4A24-9E06-0AB453065461}"/>
              </a:ext>
            </a:extLst>
          </p:cNvPr>
          <p:cNvPicPr>
            <a:picLocks noChangeAspect="1"/>
          </p:cNvPicPr>
          <p:nvPr/>
        </p:nvPicPr>
        <p:blipFill rotWithShape="1">
          <a:blip r:embed="rId2"/>
          <a:srcRect l="21126" r="21126"/>
          <a:stretch/>
        </p:blipFill>
        <p:spPr>
          <a:xfrm>
            <a:off x="20" y="431"/>
            <a:ext cx="8115280" cy="6408311"/>
          </a:xfrm>
          <a:prstGeom prst="rect">
            <a:avLst/>
          </a:prstGeom>
        </p:spPr>
      </p:pic>
      <p:sp>
        <p:nvSpPr>
          <p:cNvPr id="13" name="TextBox 12">
            <a:extLst>
              <a:ext uri="{FF2B5EF4-FFF2-40B4-BE49-F238E27FC236}">
                <a16:creationId xmlns:a16="http://schemas.microsoft.com/office/drawing/2014/main" id="{ACCCFE90-F9D8-4423-8C53-089A00C87651}"/>
              </a:ext>
            </a:extLst>
          </p:cNvPr>
          <p:cNvSpPr txBox="1"/>
          <p:nvPr/>
        </p:nvSpPr>
        <p:spPr>
          <a:xfrm>
            <a:off x="8427533" y="3741124"/>
            <a:ext cx="3359756" cy="201626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When you click on the "View Conference" button, you will be directed to the login page</a:t>
            </a:r>
          </a:p>
          <a:p>
            <a:pPr indent="-228600">
              <a:lnSpc>
                <a:spcPct val="90000"/>
              </a:lnSpc>
              <a:spcAft>
                <a:spcPts val="600"/>
              </a:spcAft>
              <a:buFont typeface="Arial" panose="020B0604020202020204" pitchFamily="34" charset="0"/>
              <a:buChar char="•"/>
            </a:pPr>
            <a:endParaRPr lang="en-US" sz="2000"/>
          </a:p>
        </p:txBody>
      </p:sp>
      <p:sp>
        <p:nvSpPr>
          <p:cNvPr id="29" name="Rectangle 28">
            <a:extLst>
              <a:ext uri="{FF2B5EF4-FFF2-40B4-BE49-F238E27FC236}">
                <a16:creationId xmlns:a16="http://schemas.microsoft.com/office/drawing/2014/main" id="{907741FC-B544-4A6E-B831-6789D04233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0BE7ED-7814-4273-B18A-F26CC03803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54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Add key  speakers</a:t>
            </a:r>
          </a:p>
        </p:txBody>
      </p:sp>
      <p:sp>
        <p:nvSpPr>
          <p:cNvPr id="9" name="TextBox 8">
            <a:extLst>
              <a:ext uri="{FF2B5EF4-FFF2-40B4-BE49-F238E27FC236}">
                <a16:creationId xmlns:a16="http://schemas.microsoft.com/office/drawing/2014/main" id="{F5A4F2E9-5DAF-452E-9810-8815A315C6D4}"/>
              </a:ext>
            </a:extLst>
          </p:cNvPr>
          <p:cNvSpPr txBox="1"/>
          <p:nvPr/>
        </p:nvSpPr>
        <p:spPr>
          <a:xfrm>
            <a:off x="716818" y="3369507"/>
            <a:ext cx="3279953" cy="281779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70000" lnSpcReduction="20000"/>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1: </a:t>
            </a: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To Add key speakers Click add conference go button in editor dashboard.</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Step 2 :  Add conference details by filling the columns in the form.</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 When put image url upload image  to this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hlinkClick r:id="rId2"/>
              </a:rPr>
              <a:t>https</a:t>
            </a: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hlinkClick r:id="rId2"/>
              </a:rPr>
              <a:t>://imgur.com/upload</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3 :  Then get upload image url and put inputfeild.</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4 : Click Submit button.</a:t>
            </a:r>
          </a:p>
          <a:p>
            <a:pPr marL="40005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2" descr="A picture containing graphical user interface&#10;&#10;Description automatically generated">
            <a:extLst>
              <a:ext uri="{FF2B5EF4-FFF2-40B4-BE49-F238E27FC236}">
                <a16:creationId xmlns:a16="http://schemas.microsoft.com/office/drawing/2014/main" id="{0962CB12-69E8-45A2-A76A-82D33FAA1B58}"/>
              </a:ext>
            </a:extLst>
          </p:cNvPr>
          <p:cNvPicPr>
            <a:picLocks noChangeAspect="1"/>
          </p:cNvPicPr>
          <p:nvPr/>
        </p:nvPicPr>
        <p:blipFill>
          <a:blip r:embed="rId3"/>
          <a:stretch>
            <a:fillRect/>
          </a:stretch>
        </p:blipFill>
        <p:spPr>
          <a:xfrm>
            <a:off x="4225402" y="1056929"/>
            <a:ext cx="7827872" cy="5136187"/>
          </a:xfrm>
          <a:prstGeom prst="rect">
            <a:avLst/>
          </a:prstGeom>
        </p:spPr>
      </p:pic>
      <p:sp>
        <p:nvSpPr>
          <p:cNvPr id="3" name="Rectangle 2">
            <a:extLst>
              <a:ext uri="{FF2B5EF4-FFF2-40B4-BE49-F238E27FC236}">
                <a16:creationId xmlns:a16="http://schemas.microsoft.com/office/drawing/2014/main" id="{5AA93C77-B8D7-4BB9-921D-B419948F6E92}"/>
              </a:ext>
            </a:extLst>
          </p:cNvPr>
          <p:cNvSpPr/>
          <p:nvPr/>
        </p:nvSpPr>
        <p:spPr>
          <a:xfrm>
            <a:off x="7292195" y="1375913"/>
            <a:ext cx="4600750" cy="4600753"/>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106E8D2-1E37-484C-8C28-6E6286291BF0}"/>
              </a:ext>
            </a:extLst>
          </p:cNvPr>
          <p:cNvSpPr txBox="1"/>
          <p:nvPr/>
        </p:nvSpPr>
        <p:spPr>
          <a:xfrm>
            <a:off x="7526186" y="2709774"/>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2</a:t>
            </a:r>
          </a:p>
        </p:txBody>
      </p:sp>
      <p:cxnSp>
        <p:nvCxnSpPr>
          <p:cNvPr id="13" name="Straight Arrow Connector 12">
            <a:extLst>
              <a:ext uri="{FF2B5EF4-FFF2-40B4-BE49-F238E27FC236}">
                <a16:creationId xmlns:a16="http://schemas.microsoft.com/office/drawing/2014/main" id="{539CFF91-997E-4366-B587-F51AD0F1E385}"/>
              </a:ext>
            </a:extLst>
          </p:cNvPr>
          <p:cNvCxnSpPr>
            <a:cxnSpLocks/>
          </p:cNvCxnSpPr>
          <p:nvPr/>
        </p:nvCxnSpPr>
        <p:spPr>
          <a:xfrm flipV="1">
            <a:off x="8137763" y="2675805"/>
            <a:ext cx="626852" cy="20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266FB0-10F0-475A-ADC9-315279DAFD26}"/>
              </a:ext>
            </a:extLst>
          </p:cNvPr>
          <p:cNvCxnSpPr>
            <a:cxnSpLocks/>
          </p:cNvCxnSpPr>
          <p:nvPr/>
        </p:nvCxnSpPr>
        <p:spPr>
          <a:xfrm>
            <a:off x="8109007" y="3026613"/>
            <a:ext cx="684362" cy="986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28C682-F691-471F-B0C5-D3C586F0799D}"/>
              </a:ext>
            </a:extLst>
          </p:cNvPr>
          <p:cNvSpPr txBox="1"/>
          <p:nvPr/>
        </p:nvSpPr>
        <p:spPr>
          <a:xfrm>
            <a:off x="11149280" y="3141094"/>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3</a:t>
            </a:r>
          </a:p>
        </p:txBody>
      </p:sp>
      <p:sp>
        <p:nvSpPr>
          <p:cNvPr id="17" name="TextBox 16">
            <a:extLst>
              <a:ext uri="{FF2B5EF4-FFF2-40B4-BE49-F238E27FC236}">
                <a16:creationId xmlns:a16="http://schemas.microsoft.com/office/drawing/2014/main" id="{625FC397-F241-4BA9-9D9F-5776B013D9D1}"/>
              </a:ext>
            </a:extLst>
          </p:cNvPr>
          <p:cNvSpPr txBox="1"/>
          <p:nvPr/>
        </p:nvSpPr>
        <p:spPr>
          <a:xfrm>
            <a:off x="7713092" y="4736981"/>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2</a:t>
            </a:r>
          </a:p>
        </p:txBody>
      </p:sp>
      <p:cxnSp>
        <p:nvCxnSpPr>
          <p:cNvPr id="21" name="Straight Arrow Connector 20">
            <a:extLst>
              <a:ext uri="{FF2B5EF4-FFF2-40B4-BE49-F238E27FC236}">
                <a16:creationId xmlns:a16="http://schemas.microsoft.com/office/drawing/2014/main" id="{FC9F7E47-E9C0-4388-A002-9DC362B14D25}"/>
              </a:ext>
            </a:extLst>
          </p:cNvPr>
          <p:cNvCxnSpPr>
            <a:cxnSpLocks/>
          </p:cNvCxnSpPr>
          <p:nvPr/>
        </p:nvCxnSpPr>
        <p:spPr>
          <a:xfrm>
            <a:off x="8454064" y="4924423"/>
            <a:ext cx="569343"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799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Light" panose="020F0302020204030204"/>
                <a:ea typeface="+mj-ea"/>
                <a:cs typeface="Calibri Light"/>
              </a:rPr>
              <a:t>Reviewer Dashboard</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028840" cy="280047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When user logged as an </a:t>
            </a:r>
            <a:r>
              <a:rPr kumimoji="0" lang="en-US" sz="2400" b="0" i="0" u="none" strike="noStrike" kern="1200" cap="none" spc="0" normalizeH="0" baseline="0" noProof="0" dirty="0">
                <a:ln>
                  <a:noFill/>
                </a:ln>
                <a:solidFill>
                  <a:srgbClr val="000000"/>
                </a:solidFill>
                <a:effectLst/>
                <a:uLnTx/>
                <a:uFillTx/>
                <a:latin typeface="Calibri" panose="020F0502020204030204"/>
                <a:ea typeface="+mn-lt"/>
                <a:cs typeface="Calibri" panose="020F0502020204030204"/>
              </a:rPr>
              <a:t>Reviewer can</a:t>
            </a:r>
            <a:r>
              <a:rPr kumimoji="0" lang="en-US" sz="24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see this dashboard.</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a:rPr>
              <a:t>Using   Researchers tab and Workshops tab can redirect to relevant pages by clicking that tabs.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11" name="Picture 6" descr="Graphical user interface&#10;&#10;Description automatically generated">
            <a:extLst>
              <a:ext uri="{FF2B5EF4-FFF2-40B4-BE49-F238E27FC236}">
                <a16:creationId xmlns:a16="http://schemas.microsoft.com/office/drawing/2014/main" id="{0712E807-F171-4105-832D-830B002C58F5}"/>
              </a:ext>
            </a:extLst>
          </p:cNvPr>
          <p:cNvPicPr>
            <a:picLocks noChangeAspect="1"/>
          </p:cNvPicPr>
          <p:nvPr/>
        </p:nvPicPr>
        <p:blipFill>
          <a:blip r:embed="rId2"/>
          <a:stretch>
            <a:fillRect/>
          </a:stretch>
        </p:blipFill>
        <p:spPr>
          <a:xfrm>
            <a:off x="4146406" y="1006787"/>
            <a:ext cx="7690700" cy="4980180"/>
          </a:xfrm>
          <a:prstGeom prst="rect">
            <a:avLst/>
          </a:prstGeom>
        </p:spPr>
      </p:pic>
    </p:spTree>
    <p:extLst>
      <p:ext uri="{BB962C8B-B14F-4D97-AF65-F5344CB8AC3E}">
        <p14:creationId xmlns:p14="http://schemas.microsoft.com/office/powerpoint/2010/main" val="3313186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Research Review</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028840" cy="280047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1 : Click Research tab in reviewer dashboard.</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2 : Then can view all research papers in pending status.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2" descr="Graphical user interface, text, application&#10;&#10;Description automatically generated">
            <a:extLst>
              <a:ext uri="{FF2B5EF4-FFF2-40B4-BE49-F238E27FC236}">
                <a16:creationId xmlns:a16="http://schemas.microsoft.com/office/drawing/2014/main" id="{B026DCAC-29F9-4951-B708-2E8139815958}"/>
              </a:ext>
            </a:extLst>
          </p:cNvPr>
          <p:cNvPicPr>
            <a:picLocks noChangeAspect="1"/>
          </p:cNvPicPr>
          <p:nvPr/>
        </p:nvPicPr>
        <p:blipFill>
          <a:blip r:embed="rId2"/>
          <a:stretch>
            <a:fillRect/>
          </a:stretch>
        </p:blipFill>
        <p:spPr>
          <a:xfrm>
            <a:off x="4163138" y="844080"/>
            <a:ext cx="7930617" cy="4975068"/>
          </a:xfrm>
          <a:prstGeom prst="rect">
            <a:avLst/>
          </a:prstGeom>
        </p:spPr>
      </p:pic>
    </p:spTree>
    <p:extLst>
      <p:ext uri="{BB962C8B-B14F-4D97-AF65-F5344CB8AC3E}">
        <p14:creationId xmlns:p14="http://schemas.microsoft.com/office/powerpoint/2010/main" val="1034864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Review Research Paper</a:t>
            </a:r>
          </a:p>
        </p:txBody>
      </p:sp>
      <p:sp>
        <p:nvSpPr>
          <p:cNvPr id="9" name="TextBox 8">
            <a:extLst>
              <a:ext uri="{FF2B5EF4-FFF2-40B4-BE49-F238E27FC236}">
                <a16:creationId xmlns:a16="http://schemas.microsoft.com/office/drawing/2014/main" id="{F5A4F2E9-5DAF-452E-9810-8815A315C6D4}"/>
              </a:ext>
            </a:extLst>
          </p:cNvPr>
          <p:cNvSpPr txBox="1"/>
          <p:nvPr/>
        </p:nvSpPr>
        <p:spPr>
          <a:xfrm>
            <a:off x="716818" y="3369507"/>
            <a:ext cx="3020181" cy="319013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70000" lnSpcReduction="20000"/>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a:rPr>
              <a:t>Step 1 : Go to Research Review.</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a:rPr>
              <a:t>Step 2 : Click Edit Button That you want to review research paper.</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a:rPr>
              <a:t>Step 3: Relevant research paper details will display.</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a:rPr>
              <a:t>Step 4: To view research paper click View Document button.</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a:rPr>
              <a:t>Step 5 : You want to approve click Approve button and You want to decline click Decline button.</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2" descr="Graphical user interface, application&#10;&#10;Description automatically generated">
            <a:extLst>
              <a:ext uri="{FF2B5EF4-FFF2-40B4-BE49-F238E27FC236}">
                <a16:creationId xmlns:a16="http://schemas.microsoft.com/office/drawing/2014/main" id="{78CC6A3E-2C90-4062-B3F8-08239BC89537}"/>
              </a:ext>
            </a:extLst>
          </p:cNvPr>
          <p:cNvPicPr>
            <a:picLocks noChangeAspect="1"/>
          </p:cNvPicPr>
          <p:nvPr/>
        </p:nvPicPr>
        <p:blipFill>
          <a:blip r:embed="rId2"/>
          <a:stretch>
            <a:fillRect/>
          </a:stretch>
        </p:blipFill>
        <p:spPr>
          <a:xfrm>
            <a:off x="4141243" y="875470"/>
            <a:ext cx="7535941" cy="5449310"/>
          </a:xfrm>
          <a:prstGeom prst="rect">
            <a:avLst/>
          </a:prstGeom>
        </p:spPr>
      </p:pic>
      <p:sp>
        <p:nvSpPr>
          <p:cNvPr id="3" name="Rectangle 2">
            <a:extLst>
              <a:ext uri="{FF2B5EF4-FFF2-40B4-BE49-F238E27FC236}">
                <a16:creationId xmlns:a16="http://schemas.microsoft.com/office/drawing/2014/main" id="{2304AA91-D356-4519-BA5A-6ECC5DED5C07}"/>
              </a:ext>
            </a:extLst>
          </p:cNvPr>
          <p:cNvSpPr/>
          <p:nvPr/>
        </p:nvSpPr>
        <p:spPr>
          <a:xfrm>
            <a:off x="7666005" y="1131499"/>
            <a:ext cx="3809997" cy="452886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1C1BE39-E388-4D95-AB93-A4440D5769E2}"/>
              </a:ext>
            </a:extLst>
          </p:cNvPr>
          <p:cNvSpPr txBox="1"/>
          <p:nvPr/>
        </p:nvSpPr>
        <p:spPr>
          <a:xfrm>
            <a:off x="7770600" y="2609132"/>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3</a:t>
            </a:r>
          </a:p>
        </p:txBody>
      </p:sp>
      <p:sp>
        <p:nvSpPr>
          <p:cNvPr id="10" name="TextBox 9">
            <a:extLst>
              <a:ext uri="{FF2B5EF4-FFF2-40B4-BE49-F238E27FC236}">
                <a16:creationId xmlns:a16="http://schemas.microsoft.com/office/drawing/2014/main" id="{ABE3568E-7BC3-4E9E-89A8-AEE27BFC7E56}"/>
              </a:ext>
            </a:extLst>
          </p:cNvPr>
          <p:cNvSpPr txBox="1"/>
          <p:nvPr/>
        </p:nvSpPr>
        <p:spPr>
          <a:xfrm>
            <a:off x="8000637" y="3931848"/>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4</a:t>
            </a:r>
          </a:p>
        </p:txBody>
      </p:sp>
      <p:cxnSp>
        <p:nvCxnSpPr>
          <p:cNvPr id="12" name="Straight Arrow Connector 11">
            <a:extLst>
              <a:ext uri="{FF2B5EF4-FFF2-40B4-BE49-F238E27FC236}">
                <a16:creationId xmlns:a16="http://schemas.microsoft.com/office/drawing/2014/main" id="{E8666AF8-A50C-4C66-8091-90C355F3958B}"/>
              </a:ext>
            </a:extLst>
          </p:cNvPr>
          <p:cNvCxnSpPr>
            <a:cxnSpLocks/>
          </p:cNvCxnSpPr>
          <p:nvPr/>
        </p:nvCxnSpPr>
        <p:spPr>
          <a:xfrm>
            <a:off x="8727234" y="4119291"/>
            <a:ext cx="569343"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48B061-3AFD-4216-A609-04B1E5C94DAA}"/>
              </a:ext>
            </a:extLst>
          </p:cNvPr>
          <p:cNvSpPr txBox="1"/>
          <p:nvPr/>
        </p:nvSpPr>
        <p:spPr>
          <a:xfrm>
            <a:off x="9754674" y="5168300"/>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5</a:t>
            </a:r>
          </a:p>
        </p:txBody>
      </p:sp>
      <p:cxnSp>
        <p:nvCxnSpPr>
          <p:cNvPr id="14" name="Straight Arrow Connector 13">
            <a:extLst>
              <a:ext uri="{FF2B5EF4-FFF2-40B4-BE49-F238E27FC236}">
                <a16:creationId xmlns:a16="http://schemas.microsoft.com/office/drawing/2014/main" id="{87321F9E-B2F7-4BF8-A1F6-852AEFED73C6}"/>
              </a:ext>
            </a:extLst>
          </p:cNvPr>
          <p:cNvCxnSpPr>
            <a:cxnSpLocks/>
          </p:cNvCxnSpPr>
          <p:nvPr/>
        </p:nvCxnSpPr>
        <p:spPr>
          <a:xfrm flipH="1" flipV="1">
            <a:off x="9742275" y="4760519"/>
            <a:ext cx="264542" cy="4514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EE75A9-6891-4201-ADA6-D4A8E685ECE5}"/>
              </a:ext>
            </a:extLst>
          </p:cNvPr>
          <p:cNvCxnSpPr>
            <a:cxnSpLocks/>
          </p:cNvCxnSpPr>
          <p:nvPr/>
        </p:nvCxnSpPr>
        <p:spPr>
          <a:xfrm flipV="1">
            <a:off x="10380628" y="4803651"/>
            <a:ext cx="209909" cy="4658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96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lt"/>
                <a:cs typeface="Calibri Light" panose="020F0302020204030204"/>
              </a:rPr>
              <a:t>Workshop</a:t>
            </a: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 Proposal Review</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028840" cy="280047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1 : Click </a:t>
            </a: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Workshop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tab in reviewer dashboard.</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Step 2 : Then can view all </a:t>
            </a:r>
            <a:r>
              <a:rPr kumimoji="0" lang="en-US" sz="24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Workshop Proposals in pending status.</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6" name="Picture 7" descr="Graphical user interface, text, application&#10;&#10;Description automatically generated">
            <a:extLst>
              <a:ext uri="{FF2B5EF4-FFF2-40B4-BE49-F238E27FC236}">
                <a16:creationId xmlns:a16="http://schemas.microsoft.com/office/drawing/2014/main" id="{41C12D4C-F0C4-446E-AF13-51CFEDEDB170}"/>
              </a:ext>
            </a:extLst>
          </p:cNvPr>
          <p:cNvPicPr>
            <a:picLocks noChangeAspect="1"/>
          </p:cNvPicPr>
          <p:nvPr/>
        </p:nvPicPr>
        <p:blipFill>
          <a:blip r:embed="rId2"/>
          <a:stretch>
            <a:fillRect/>
          </a:stretch>
        </p:blipFill>
        <p:spPr>
          <a:xfrm>
            <a:off x="4197524" y="986482"/>
            <a:ext cx="7693392" cy="4967618"/>
          </a:xfrm>
          <a:prstGeom prst="rect">
            <a:avLst/>
          </a:prstGeom>
        </p:spPr>
      </p:pic>
    </p:spTree>
    <p:extLst>
      <p:ext uri="{BB962C8B-B14F-4D97-AF65-F5344CB8AC3E}">
        <p14:creationId xmlns:p14="http://schemas.microsoft.com/office/powerpoint/2010/main" val="1330681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Calibri Light"/>
              </a:rPr>
              <a:t>Review Workshop Proposal  </a:t>
            </a:r>
          </a:p>
        </p:txBody>
      </p:sp>
      <p:sp>
        <p:nvSpPr>
          <p:cNvPr id="9" name="TextBox 8">
            <a:extLst>
              <a:ext uri="{FF2B5EF4-FFF2-40B4-BE49-F238E27FC236}">
                <a16:creationId xmlns:a16="http://schemas.microsoft.com/office/drawing/2014/main" id="{F5A4F2E9-5DAF-452E-9810-8815A315C6D4}"/>
              </a:ext>
            </a:extLst>
          </p:cNvPr>
          <p:cNvSpPr txBox="1"/>
          <p:nvPr/>
        </p:nvSpPr>
        <p:spPr>
          <a:xfrm>
            <a:off x="716818" y="3369507"/>
            <a:ext cx="3523387" cy="33195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rPr>
              <a:t>Step 1 : Go to  Workshop Proposal Review.</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rPr>
              <a:t>Step 2 : Click Edit Button That you want to review </a:t>
            </a:r>
            <a:r>
              <a:rPr kumimoji="0" lang="en-US" sz="16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Workshop Proposal</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rPr>
              <a:t>.</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rPr>
              <a:t>Step 3: Relavant </a:t>
            </a:r>
            <a:r>
              <a:rPr kumimoji="0" lang="en-US" sz="16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Workshop Proposal details</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rPr>
              <a:t> will display.</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rPr>
              <a:t>Step 4: To view  </a:t>
            </a:r>
            <a:r>
              <a:rPr kumimoji="0" lang="en-US" sz="16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Workshop Proposal </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rPr>
              <a:t>click View Document button.</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rPr>
              <a:t>Step 5 : You want to approve click Approve button and You want to decline click Decline button.</a:t>
            </a:r>
          </a:p>
          <a:p>
            <a:pPr marL="285750" marR="0" lvl="0" indent="-228600" algn="l" defTabSz="914400" rtl="0" eaLnBrk="1" fontAlgn="auto" latinLnBrk="0" hangingPunct="1">
              <a:lnSpc>
                <a:spcPct val="90000"/>
              </a:lnSpc>
              <a:spcBef>
                <a:spcPts val="0"/>
              </a:spcBef>
              <a:spcAft>
                <a:spcPts val="600"/>
              </a:spcAft>
              <a:buClrTx/>
              <a:buSzTx/>
              <a:buFont typeface="Arial,Sans-Serif"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2" descr="Graphical user interface, application&#10;&#10;Description automatically generated">
            <a:extLst>
              <a:ext uri="{FF2B5EF4-FFF2-40B4-BE49-F238E27FC236}">
                <a16:creationId xmlns:a16="http://schemas.microsoft.com/office/drawing/2014/main" id="{B1FABDB7-7F50-44CE-8626-970747078EE3}"/>
              </a:ext>
            </a:extLst>
          </p:cNvPr>
          <p:cNvPicPr>
            <a:picLocks noChangeAspect="1"/>
          </p:cNvPicPr>
          <p:nvPr/>
        </p:nvPicPr>
        <p:blipFill>
          <a:blip r:embed="rId2"/>
          <a:stretch>
            <a:fillRect/>
          </a:stretch>
        </p:blipFill>
        <p:spPr>
          <a:xfrm>
            <a:off x="4368473" y="839812"/>
            <a:ext cx="7559614" cy="5380185"/>
          </a:xfrm>
          <a:prstGeom prst="rect">
            <a:avLst/>
          </a:prstGeom>
        </p:spPr>
      </p:pic>
      <p:sp>
        <p:nvSpPr>
          <p:cNvPr id="3" name="Rectangle 2">
            <a:extLst>
              <a:ext uri="{FF2B5EF4-FFF2-40B4-BE49-F238E27FC236}">
                <a16:creationId xmlns:a16="http://schemas.microsoft.com/office/drawing/2014/main" id="{638B965D-97BA-43DF-944D-BC65CC6C82EE}"/>
              </a:ext>
            </a:extLst>
          </p:cNvPr>
          <p:cNvSpPr/>
          <p:nvPr/>
        </p:nvSpPr>
        <p:spPr>
          <a:xfrm>
            <a:off x="7824155" y="1131499"/>
            <a:ext cx="4169431" cy="452886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0D41C57-6F66-41CD-BADD-7FDBA48B847B}"/>
              </a:ext>
            </a:extLst>
          </p:cNvPr>
          <p:cNvSpPr txBox="1"/>
          <p:nvPr/>
        </p:nvSpPr>
        <p:spPr>
          <a:xfrm>
            <a:off x="7986260" y="2609132"/>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3</a:t>
            </a:r>
          </a:p>
        </p:txBody>
      </p:sp>
      <p:cxnSp>
        <p:nvCxnSpPr>
          <p:cNvPr id="11" name="Straight Arrow Connector 10">
            <a:extLst>
              <a:ext uri="{FF2B5EF4-FFF2-40B4-BE49-F238E27FC236}">
                <a16:creationId xmlns:a16="http://schemas.microsoft.com/office/drawing/2014/main" id="{E50312EE-741C-4FAD-976C-DA121E2FFCEA}"/>
              </a:ext>
            </a:extLst>
          </p:cNvPr>
          <p:cNvCxnSpPr>
            <a:cxnSpLocks/>
          </p:cNvCxnSpPr>
          <p:nvPr/>
        </p:nvCxnSpPr>
        <p:spPr>
          <a:xfrm flipV="1">
            <a:off x="9230441" y="3912257"/>
            <a:ext cx="554966" cy="57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CB3988-DF7E-4428-9E27-DC1EE74CD488}"/>
              </a:ext>
            </a:extLst>
          </p:cNvPr>
          <p:cNvSpPr txBox="1"/>
          <p:nvPr/>
        </p:nvSpPr>
        <p:spPr>
          <a:xfrm>
            <a:off x="8216297" y="3716188"/>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4</a:t>
            </a:r>
          </a:p>
        </p:txBody>
      </p:sp>
      <p:cxnSp>
        <p:nvCxnSpPr>
          <p:cNvPr id="14" name="Straight Arrow Connector 13">
            <a:extLst>
              <a:ext uri="{FF2B5EF4-FFF2-40B4-BE49-F238E27FC236}">
                <a16:creationId xmlns:a16="http://schemas.microsoft.com/office/drawing/2014/main" id="{9D5947AC-485E-4B0F-8B06-F017C461AE01}"/>
              </a:ext>
            </a:extLst>
          </p:cNvPr>
          <p:cNvCxnSpPr>
            <a:cxnSpLocks/>
          </p:cNvCxnSpPr>
          <p:nvPr/>
        </p:nvCxnSpPr>
        <p:spPr>
          <a:xfrm flipH="1" flipV="1">
            <a:off x="10518652" y="4746142"/>
            <a:ext cx="264542" cy="4514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8CCC29-2620-46BA-880B-13363405156C}"/>
              </a:ext>
            </a:extLst>
          </p:cNvPr>
          <p:cNvCxnSpPr>
            <a:cxnSpLocks/>
          </p:cNvCxnSpPr>
          <p:nvPr/>
        </p:nvCxnSpPr>
        <p:spPr>
          <a:xfrm flipV="1">
            <a:off x="11157005" y="4789274"/>
            <a:ext cx="209909" cy="4658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CFDA3E2-09F9-439F-BEDF-F438F1863D36}"/>
              </a:ext>
            </a:extLst>
          </p:cNvPr>
          <p:cNvSpPr txBox="1"/>
          <p:nvPr/>
        </p:nvSpPr>
        <p:spPr>
          <a:xfrm>
            <a:off x="10502296" y="5240187"/>
            <a:ext cx="84538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STEP 5</a:t>
            </a:r>
          </a:p>
        </p:txBody>
      </p:sp>
    </p:spTree>
    <p:extLst>
      <p:ext uri="{BB962C8B-B14F-4D97-AF65-F5344CB8AC3E}">
        <p14:creationId xmlns:p14="http://schemas.microsoft.com/office/powerpoint/2010/main" val="2444490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mj-cs"/>
              </a:rPr>
              <a:t>Reseachers</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330765" cy="28011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This page displays the information of the researchers who have been accepted to present their work at the conference </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 name="Picture 2">
            <a:extLst>
              <a:ext uri="{FF2B5EF4-FFF2-40B4-BE49-F238E27FC236}">
                <a16:creationId xmlns:a16="http://schemas.microsoft.com/office/drawing/2014/main" id="{0D11C966-58A8-4A66-9731-DB08D4772DE3}"/>
              </a:ext>
            </a:extLst>
          </p:cNvPr>
          <p:cNvPicPr>
            <a:picLocks noChangeAspect="1"/>
          </p:cNvPicPr>
          <p:nvPr/>
        </p:nvPicPr>
        <p:blipFill>
          <a:blip r:embed="rId2"/>
          <a:stretch>
            <a:fillRect/>
          </a:stretch>
        </p:blipFill>
        <p:spPr>
          <a:xfrm>
            <a:off x="4361985" y="1987461"/>
            <a:ext cx="7370954" cy="4184052"/>
          </a:xfrm>
          <a:prstGeom prst="rect">
            <a:avLst/>
          </a:prstGeom>
        </p:spPr>
      </p:pic>
    </p:spTree>
    <p:extLst>
      <p:ext uri="{BB962C8B-B14F-4D97-AF65-F5344CB8AC3E}">
        <p14:creationId xmlns:p14="http://schemas.microsoft.com/office/powerpoint/2010/main" val="1480871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Light" panose="020F0302020204030204"/>
                <a:ea typeface="+mj-ea"/>
                <a:cs typeface="+mj-cs"/>
              </a:rPr>
              <a:t>WorkShop Presenters</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340057" cy="170460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This page displays the information of the workshop presenters who have been accepted to present their work at the conference </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3" name="Picture 3" descr="Graphical user interface, application&#10;&#10;Description automatically generated">
            <a:extLst>
              <a:ext uri="{FF2B5EF4-FFF2-40B4-BE49-F238E27FC236}">
                <a16:creationId xmlns:a16="http://schemas.microsoft.com/office/drawing/2014/main" id="{CD39DAEC-18C8-412F-9B11-A4FFD225269B}"/>
              </a:ext>
            </a:extLst>
          </p:cNvPr>
          <p:cNvPicPr>
            <a:picLocks noChangeAspect="1"/>
          </p:cNvPicPr>
          <p:nvPr/>
        </p:nvPicPr>
        <p:blipFill>
          <a:blip r:embed="rId2"/>
          <a:stretch>
            <a:fillRect/>
          </a:stretch>
        </p:blipFill>
        <p:spPr>
          <a:xfrm>
            <a:off x="4361987" y="1368716"/>
            <a:ext cx="7491758" cy="4594492"/>
          </a:xfrm>
          <a:prstGeom prst="rect">
            <a:avLst/>
          </a:prstGeom>
        </p:spPr>
      </p:pic>
    </p:spTree>
    <p:extLst>
      <p:ext uri="{BB962C8B-B14F-4D97-AF65-F5344CB8AC3E}">
        <p14:creationId xmlns:p14="http://schemas.microsoft.com/office/powerpoint/2010/main" val="142425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5933A-F2E0-44BE-8986-87D756782B5A}"/>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Home Page</a:t>
            </a:r>
          </a:p>
        </p:txBody>
      </p:sp>
      <p:sp>
        <p:nvSpPr>
          <p:cNvPr id="6" name="TextBox 5">
            <a:extLst>
              <a:ext uri="{FF2B5EF4-FFF2-40B4-BE49-F238E27FC236}">
                <a16:creationId xmlns:a16="http://schemas.microsoft.com/office/drawing/2014/main" id="{5D9A762B-9734-4F8E-BAB3-214B5C8926A3}"/>
              </a:ext>
            </a:extLst>
          </p:cNvPr>
          <p:cNvSpPr txBox="1"/>
          <p:nvPr/>
        </p:nvSpPr>
        <p:spPr>
          <a:xfrm>
            <a:off x="708159" y="3355130"/>
            <a:ext cx="3230122" cy="31030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400"/>
              <a:t>In this page, You will be able to see the key details of the conference, along with a navigation bar which will direct you to different pages with information about the conference.</a:t>
            </a:r>
          </a:p>
        </p:txBody>
      </p:sp>
      <p:pic>
        <p:nvPicPr>
          <p:cNvPr id="5" name="Picture 6" descr="Graphical user interface, website&#10;&#10;Description automatically generated">
            <a:extLst>
              <a:ext uri="{FF2B5EF4-FFF2-40B4-BE49-F238E27FC236}">
                <a16:creationId xmlns:a16="http://schemas.microsoft.com/office/drawing/2014/main" id="{CC7D3360-60FE-4151-8172-C3F3866BF0E5}"/>
              </a:ext>
            </a:extLst>
          </p:cNvPr>
          <p:cNvPicPr>
            <a:picLocks noChangeAspect="1"/>
          </p:cNvPicPr>
          <p:nvPr/>
        </p:nvPicPr>
        <p:blipFill>
          <a:blip r:embed="rId2"/>
          <a:stretch>
            <a:fillRect/>
          </a:stretch>
        </p:blipFill>
        <p:spPr>
          <a:xfrm>
            <a:off x="4203915" y="1042808"/>
            <a:ext cx="7503795" cy="5253194"/>
          </a:xfrm>
          <a:prstGeom prst="rect">
            <a:avLst/>
          </a:prstGeom>
        </p:spPr>
      </p:pic>
    </p:spTree>
    <p:extLst>
      <p:ext uri="{BB962C8B-B14F-4D97-AF65-F5344CB8AC3E}">
        <p14:creationId xmlns:p14="http://schemas.microsoft.com/office/powerpoint/2010/main" val="2391940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8C4CC855-5AD4-4589-9576-429519AC34A0}"/>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a:solidFill>
                  <a:srgbClr val="FFFFFF"/>
                </a:solidFill>
              </a:rPr>
              <a:t>Key speakers</a:t>
            </a:r>
            <a:endParaRPr lang="en-US">
              <a:ea typeface="+mj-ea"/>
              <a:cs typeface="+mj-cs"/>
            </a:endParaRPr>
          </a:p>
        </p:txBody>
      </p:sp>
      <p:sp>
        <p:nvSpPr>
          <p:cNvPr id="11" name="TextBox 10">
            <a:extLst>
              <a:ext uri="{FF2B5EF4-FFF2-40B4-BE49-F238E27FC236}">
                <a16:creationId xmlns:a16="http://schemas.microsoft.com/office/drawing/2014/main" id="{8A9DC087-A21D-4E59-9F22-50092C7BDECC}"/>
              </a:ext>
            </a:extLst>
          </p:cNvPr>
          <p:cNvSpPr txBox="1"/>
          <p:nvPr/>
        </p:nvSpPr>
        <p:spPr>
          <a:xfrm>
            <a:off x="966951" y="3355130"/>
            <a:ext cx="2669407" cy="242733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a:t>This page contains the details of the Key Speakers</a:t>
            </a:r>
          </a:p>
          <a:p>
            <a:pPr indent="-228600">
              <a:lnSpc>
                <a:spcPct val="90000"/>
              </a:lnSpc>
              <a:spcAft>
                <a:spcPts val="600"/>
              </a:spcAft>
              <a:buFont typeface="Arial" panose="020B0604020202020204" pitchFamily="34" charset="0"/>
              <a:buChar char="•"/>
            </a:pPr>
            <a:endParaRPr lang="en-US" sz="1600">
              <a:cs typeface="Calibri"/>
            </a:endParaRPr>
          </a:p>
        </p:txBody>
      </p:sp>
      <p:pic>
        <p:nvPicPr>
          <p:cNvPr id="2" name="Picture 2" descr="Graphical user interface, text, application, email&#10;&#10;Description automatically generated">
            <a:extLst>
              <a:ext uri="{FF2B5EF4-FFF2-40B4-BE49-F238E27FC236}">
                <a16:creationId xmlns:a16="http://schemas.microsoft.com/office/drawing/2014/main" id="{543D2E83-33A4-4988-8BEC-2BFB03C9E5D6}"/>
              </a:ext>
            </a:extLst>
          </p:cNvPr>
          <p:cNvPicPr>
            <a:picLocks noChangeAspect="1"/>
          </p:cNvPicPr>
          <p:nvPr/>
        </p:nvPicPr>
        <p:blipFill>
          <a:blip r:embed="rId2"/>
          <a:stretch>
            <a:fillRect/>
          </a:stretch>
        </p:blipFill>
        <p:spPr>
          <a:xfrm>
            <a:off x="4264720" y="652629"/>
            <a:ext cx="7795756" cy="5332747"/>
          </a:xfrm>
          <a:prstGeom prst="rect">
            <a:avLst/>
          </a:prstGeom>
        </p:spPr>
      </p:pic>
      <p:sp>
        <p:nvSpPr>
          <p:cNvPr id="4" name="Rectangle 3">
            <a:extLst>
              <a:ext uri="{FF2B5EF4-FFF2-40B4-BE49-F238E27FC236}">
                <a16:creationId xmlns:a16="http://schemas.microsoft.com/office/drawing/2014/main" id="{948BFE65-9B7A-443F-9A79-46DC36C37200}"/>
              </a:ext>
            </a:extLst>
          </p:cNvPr>
          <p:cNvSpPr/>
          <p:nvPr/>
        </p:nvSpPr>
        <p:spPr>
          <a:xfrm>
            <a:off x="5478960" y="724290"/>
            <a:ext cx="908137" cy="302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90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rPr>
              <a:t>Reseachers</a:t>
            </a:r>
            <a:endParaRPr lang="en-US"/>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330765" cy="28011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000"/>
              <a:t>This page displays the information of the researchers who have been accepted to present their work at the conference </a:t>
            </a:r>
            <a:endParaRPr lang="en-US" sz="2000">
              <a:cs typeface="Calibri"/>
            </a:endParaRPr>
          </a:p>
          <a:p>
            <a:pPr indent="-228600">
              <a:lnSpc>
                <a:spcPct val="90000"/>
              </a:lnSpc>
              <a:spcAft>
                <a:spcPts val="600"/>
              </a:spcAft>
              <a:buFont typeface="Arial" panose="020B0604020202020204" pitchFamily="34" charset="0"/>
              <a:buChar char="•"/>
            </a:pPr>
            <a:r>
              <a:rPr lang="en-US" sz="2000">
                <a:cs typeface="Calibri"/>
              </a:rPr>
              <a:t>If the user wants to download the research paper, they can click it and download the paper</a:t>
            </a:r>
          </a:p>
          <a:p>
            <a:pPr indent="-228600">
              <a:lnSpc>
                <a:spcPct val="90000"/>
              </a:lnSpc>
              <a:spcAft>
                <a:spcPts val="600"/>
              </a:spcAft>
              <a:buFont typeface="Arial" panose="020B0604020202020204" pitchFamily="34" charset="0"/>
              <a:buChar char="•"/>
            </a:pPr>
            <a:endParaRPr lang="en-US" sz="1600">
              <a:cs typeface="Calibri"/>
            </a:endParaRPr>
          </a:p>
        </p:txBody>
      </p:sp>
      <p:pic>
        <p:nvPicPr>
          <p:cNvPr id="2" name="Picture 2" descr="Graphical user interface, text, application&#10;&#10;Description automatically generated">
            <a:extLst>
              <a:ext uri="{FF2B5EF4-FFF2-40B4-BE49-F238E27FC236}">
                <a16:creationId xmlns:a16="http://schemas.microsoft.com/office/drawing/2014/main" id="{004CC4AA-3C61-4E8F-A6C4-224C3339224B}"/>
              </a:ext>
            </a:extLst>
          </p:cNvPr>
          <p:cNvPicPr>
            <a:picLocks noChangeAspect="1"/>
          </p:cNvPicPr>
          <p:nvPr/>
        </p:nvPicPr>
        <p:blipFill>
          <a:blip r:embed="rId2"/>
          <a:stretch>
            <a:fillRect/>
          </a:stretch>
        </p:blipFill>
        <p:spPr>
          <a:xfrm>
            <a:off x="4682647" y="1009954"/>
            <a:ext cx="7148185" cy="4733708"/>
          </a:xfrm>
          <a:prstGeom prst="rect">
            <a:avLst/>
          </a:prstGeom>
        </p:spPr>
      </p:pic>
      <p:sp>
        <p:nvSpPr>
          <p:cNvPr id="3" name="Rectangle 2">
            <a:extLst>
              <a:ext uri="{FF2B5EF4-FFF2-40B4-BE49-F238E27FC236}">
                <a16:creationId xmlns:a16="http://schemas.microsoft.com/office/drawing/2014/main" id="{74BB240E-77FC-4E37-908E-40B3833F6695}"/>
              </a:ext>
            </a:extLst>
          </p:cNvPr>
          <p:cNvSpPr/>
          <p:nvPr/>
        </p:nvSpPr>
        <p:spPr>
          <a:xfrm>
            <a:off x="6835946" y="1047879"/>
            <a:ext cx="908137" cy="302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64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rPr>
              <a:t>Workshop Presenters</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330765" cy="28011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000"/>
              <a:t>This page displays the information of the workshop presenters who have been accepted to present their work at the conference </a:t>
            </a:r>
            <a:endParaRPr lang="en-US" sz="2000">
              <a:cs typeface="Calibri"/>
            </a:endParaRPr>
          </a:p>
          <a:p>
            <a:pPr indent="-228600">
              <a:lnSpc>
                <a:spcPct val="90000"/>
              </a:lnSpc>
              <a:spcAft>
                <a:spcPts val="600"/>
              </a:spcAft>
              <a:buFont typeface="Arial" panose="020B0604020202020204" pitchFamily="34" charset="0"/>
              <a:buChar char="•"/>
            </a:pPr>
            <a:r>
              <a:rPr lang="en-US" sz="2000">
                <a:cs typeface="Calibri"/>
              </a:rPr>
              <a:t>If the user wants to download the workshop proposal, they can click it and download the paper</a:t>
            </a:r>
          </a:p>
          <a:p>
            <a:pPr indent="-228600">
              <a:lnSpc>
                <a:spcPct val="90000"/>
              </a:lnSpc>
              <a:spcAft>
                <a:spcPts val="600"/>
              </a:spcAft>
              <a:buFont typeface="Arial" panose="020B0604020202020204" pitchFamily="34" charset="0"/>
              <a:buChar char="•"/>
            </a:pPr>
            <a:endParaRPr lang="en-US" sz="1600">
              <a:cs typeface="Calibri"/>
            </a:endParaRPr>
          </a:p>
        </p:txBody>
      </p:sp>
      <p:pic>
        <p:nvPicPr>
          <p:cNvPr id="3" name="Picture 3">
            <a:extLst>
              <a:ext uri="{FF2B5EF4-FFF2-40B4-BE49-F238E27FC236}">
                <a16:creationId xmlns:a16="http://schemas.microsoft.com/office/drawing/2014/main" id="{7A5D03F3-7C8B-4DA9-8A26-F131D89B9EED}"/>
              </a:ext>
            </a:extLst>
          </p:cNvPr>
          <p:cNvPicPr>
            <a:picLocks noChangeAspect="1"/>
          </p:cNvPicPr>
          <p:nvPr/>
        </p:nvPicPr>
        <p:blipFill>
          <a:blip r:embed="rId2"/>
          <a:stretch>
            <a:fillRect/>
          </a:stretch>
        </p:blipFill>
        <p:spPr>
          <a:xfrm>
            <a:off x="4724400" y="991384"/>
            <a:ext cx="7022926" cy="5177944"/>
          </a:xfrm>
          <a:prstGeom prst="rect">
            <a:avLst/>
          </a:prstGeom>
        </p:spPr>
      </p:pic>
      <p:sp>
        <p:nvSpPr>
          <p:cNvPr id="4" name="Rectangle 3">
            <a:extLst>
              <a:ext uri="{FF2B5EF4-FFF2-40B4-BE49-F238E27FC236}">
                <a16:creationId xmlns:a16="http://schemas.microsoft.com/office/drawing/2014/main" id="{253D46CE-0239-4EB4-99DA-820ECAA634FC}"/>
              </a:ext>
            </a:extLst>
          </p:cNvPr>
          <p:cNvSpPr/>
          <p:nvPr/>
        </p:nvSpPr>
        <p:spPr>
          <a:xfrm>
            <a:off x="7942412" y="1047879"/>
            <a:ext cx="908137" cy="302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70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39248E38-703D-4030-BAE2-BF1D39CF5A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3F03484-17D9-43B5-8F1D-0425B6D53023}"/>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rPr>
              <a:t>Agenda</a:t>
            </a:r>
            <a:endParaRPr lang="en-US" sz="3200">
              <a:solidFill>
                <a:srgbClr val="FFFFFF"/>
              </a:solidFill>
              <a:cs typeface="Calibri Light"/>
            </a:endParaRPr>
          </a:p>
        </p:txBody>
      </p:sp>
      <p:sp>
        <p:nvSpPr>
          <p:cNvPr id="9" name="TextBox 8">
            <a:extLst>
              <a:ext uri="{FF2B5EF4-FFF2-40B4-BE49-F238E27FC236}">
                <a16:creationId xmlns:a16="http://schemas.microsoft.com/office/drawing/2014/main" id="{4B50DDA2-E5B4-4EA3-8971-93ADD5195527}"/>
              </a:ext>
            </a:extLst>
          </p:cNvPr>
          <p:cNvSpPr txBox="1"/>
          <p:nvPr/>
        </p:nvSpPr>
        <p:spPr>
          <a:xfrm>
            <a:off x="708159" y="3369507"/>
            <a:ext cx="3330765" cy="28011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000"/>
              <a:t>This displays the agenda, the time the events are held on.</a:t>
            </a:r>
            <a:endParaRPr lang="en-US" sz="2000">
              <a:cs typeface="Calibri"/>
            </a:endParaRPr>
          </a:p>
          <a:p>
            <a:pPr indent="-228600">
              <a:lnSpc>
                <a:spcPct val="90000"/>
              </a:lnSpc>
              <a:spcAft>
                <a:spcPts val="600"/>
              </a:spcAft>
              <a:buFont typeface="Arial" panose="020B0604020202020204" pitchFamily="34" charset="0"/>
              <a:buChar char="•"/>
            </a:pPr>
            <a:endParaRPr lang="en-US" sz="1600">
              <a:cs typeface="Calibri"/>
            </a:endParaRPr>
          </a:p>
        </p:txBody>
      </p:sp>
      <p:pic>
        <p:nvPicPr>
          <p:cNvPr id="14" name="Picture 14">
            <a:extLst>
              <a:ext uri="{FF2B5EF4-FFF2-40B4-BE49-F238E27FC236}">
                <a16:creationId xmlns:a16="http://schemas.microsoft.com/office/drawing/2014/main" id="{C5B84FB5-BE03-4FD2-9857-841DC8EFAF23}"/>
              </a:ext>
            </a:extLst>
          </p:cNvPr>
          <p:cNvPicPr>
            <a:picLocks noChangeAspect="1"/>
          </p:cNvPicPr>
          <p:nvPr/>
        </p:nvPicPr>
        <p:blipFill>
          <a:blip r:embed="rId2"/>
          <a:stretch>
            <a:fillRect/>
          </a:stretch>
        </p:blipFill>
        <p:spPr>
          <a:xfrm>
            <a:off x="4369496" y="950064"/>
            <a:ext cx="7398706" cy="5208392"/>
          </a:xfrm>
          <a:prstGeom prst="rect">
            <a:avLst/>
          </a:prstGeom>
        </p:spPr>
      </p:pic>
      <p:sp>
        <p:nvSpPr>
          <p:cNvPr id="16" name="Rectangle 15">
            <a:extLst>
              <a:ext uri="{FF2B5EF4-FFF2-40B4-BE49-F238E27FC236}">
                <a16:creationId xmlns:a16="http://schemas.microsoft.com/office/drawing/2014/main" id="{274A9561-F49D-442C-A44D-C1C31051D904}"/>
              </a:ext>
            </a:extLst>
          </p:cNvPr>
          <p:cNvSpPr/>
          <p:nvPr/>
        </p:nvSpPr>
        <p:spPr>
          <a:xfrm>
            <a:off x="8808796" y="995687"/>
            <a:ext cx="908137" cy="302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004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CBCE5A86-4F8E-4294-AC81-D5B9C9328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369087C-DDC1-484B-9016-B9BAB6B45C81}"/>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cs typeface="Calibri Light"/>
              </a:rPr>
              <a:t>Login</a:t>
            </a:r>
          </a:p>
        </p:txBody>
      </p:sp>
      <p:sp>
        <p:nvSpPr>
          <p:cNvPr id="9" name="TextBox 8">
            <a:extLst>
              <a:ext uri="{FF2B5EF4-FFF2-40B4-BE49-F238E27FC236}">
                <a16:creationId xmlns:a16="http://schemas.microsoft.com/office/drawing/2014/main" id="{F5A4F2E9-5DAF-452E-9810-8815A315C6D4}"/>
              </a:ext>
            </a:extLst>
          </p:cNvPr>
          <p:cNvSpPr txBox="1"/>
          <p:nvPr/>
        </p:nvSpPr>
        <p:spPr>
          <a:xfrm>
            <a:off x="708159" y="3369507"/>
            <a:ext cx="3388273" cy="26717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cs typeface="Calibri"/>
              </a:rPr>
              <a:t>Step 1: Enter Email and Password.</a:t>
            </a:r>
            <a:endParaRPr lang="en-US" sz="2400">
              <a:solidFill>
                <a:srgbClr val="FF0000"/>
              </a:solidFill>
              <a:cs typeface="Calibri"/>
            </a:endParaRPr>
          </a:p>
          <a:p>
            <a:pPr>
              <a:lnSpc>
                <a:spcPct val="90000"/>
              </a:lnSpc>
              <a:spcAft>
                <a:spcPts val="600"/>
              </a:spcAft>
            </a:pPr>
            <a:r>
              <a:rPr lang="en-US" sz="2400">
                <a:solidFill>
                  <a:srgbClr val="FF0000"/>
                </a:solidFill>
                <a:cs typeface="Calibri"/>
              </a:rPr>
              <a:t>(Should be email and password provided at registration)</a:t>
            </a:r>
          </a:p>
          <a:p>
            <a:pPr indent="-228600">
              <a:lnSpc>
                <a:spcPct val="90000"/>
              </a:lnSpc>
              <a:spcAft>
                <a:spcPts val="600"/>
              </a:spcAft>
              <a:buFont typeface="Arial" panose="020B0604020202020204" pitchFamily="34" charset="0"/>
              <a:buChar char="•"/>
            </a:pPr>
            <a:r>
              <a:rPr lang="en-US" sz="2400">
                <a:solidFill>
                  <a:srgbClr val="000000"/>
                </a:solidFill>
                <a:cs typeface="Calibri"/>
              </a:rPr>
              <a:t>Step 2: Click on login button</a:t>
            </a:r>
          </a:p>
          <a:p>
            <a:pPr>
              <a:lnSpc>
                <a:spcPct val="90000"/>
              </a:lnSpc>
              <a:spcAft>
                <a:spcPts val="600"/>
              </a:spcAft>
            </a:pPr>
            <a:endParaRPr lang="en-US" sz="2400">
              <a:cs typeface="Calibri"/>
            </a:endParaRPr>
          </a:p>
          <a:p>
            <a:pPr indent="-228600">
              <a:lnSpc>
                <a:spcPct val="90000"/>
              </a:lnSpc>
              <a:spcAft>
                <a:spcPts val="600"/>
              </a:spcAft>
              <a:buFont typeface="Arial" panose="020B0604020202020204" pitchFamily="34" charset="0"/>
              <a:buChar char="•"/>
            </a:pPr>
            <a:endParaRPr lang="en-US" sz="1600">
              <a:cs typeface="Calibri"/>
            </a:endParaRPr>
          </a:p>
          <a:p>
            <a:pPr indent="-228600">
              <a:lnSpc>
                <a:spcPct val="90000"/>
              </a:lnSpc>
              <a:spcAft>
                <a:spcPts val="600"/>
              </a:spcAft>
              <a:buFont typeface="Arial" panose="020B0604020202020204" pitchFamily="34" charset="0"/>
              <a:buChar char="•"/>
            </a:pPr>
            <a:endParaRPr lang="en-US" sz="1600">
              <a:cs typeface="Calibri"/>
            </a:endParaRPr>
          </a:p>
        </p:txBody>
      </p:sp>
      <p:pic>
        <p:nvPicPr>
          <p:cNvPr id="2" name="Picture 2" descr="Diagram, text&#10;&#10;Description automatically generated">
            <a:extLst>
              <a:ext uri="{FF2B5EF4-FFF2-40B4-BE49-F238E27FC236}">
                <a16:creationId xmlns:a16="http://schemas.microsoft.com/office/drawing/2014/main" id="{01497333-92E4-4CC2-8ACD-9F6BD2C57033}"/>
              </a:ext>
            </a:extLst>
          </p:cNvPr>
          <p:cNvPicPr>
            <a:picLocks noChangeAspect="1"/>
          </p:cNvPicPr>
          <p:nvPr/>
        </p:nvPicPr>
        <p:blipFill>
          <a:blip r:embed="rId2"/>
          <a:stretch>
            <a:fillRect/>
          </a:stretch>
        </p:blipFill>
        <p:spPr>
          <a:xfrm>
            <a:off x="4724400" y="1504725"/>
            <a:ext cx="6981172" cy="4600111"/>
          </a:xfrm>
          <a:prstGeom prst="rect">
            <a:avLst/>
          </a:prstGeom>
        </p:spPr>
      </p:pic>
    </p:spTree>
    <p:extLst>
      <p:ext uri="{BB962C8B-B14F-4D97-AF65-F5344CB8AC3E}">
        <p14:creationId xmlns:p14="http://schemas.microsoft.com/office/powerpoint/2010/main" val="33022533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4BCC994F2F2DB4886FB2E5EFC453FAF" ma:contentTypeVersion="12" ma:contentTypeDescription="Create a new document." ma:contentTypeScope="" ma:versionID="4238b44e18195baabc63339b59fabccc">
  <xsd:schema xmlns:xsd="http://www.w3.org/2001/XMLSchema" xmlns:xs="http://www.w3.org/2001/XMLSchema" xmlns:p="http://schemas.microsoft.com/office/2006/metadata/properties" xmlns:ns2="d721a0c7-989e-4929-b78c-ae4b4edd086a" xmlns:ns3="f3701b18-1781-4e4d-abc8-a8ce304af314" targetNamespace="http://schemas.microsoft.com/office/2006/metadata/properties" ma:root="true" ma:fieldsID="559d3a8157201ba2323d8f57da46c760" ns2:_="" ns3:_="">
    <xsd:import namespace="d721a0c7-989e-4929-b78c-ae4b4edd086a"/>
    <xsd:import namespace="f3701b18-1781-4e4d-abc8-a8ce304af31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21a0c7-989e-4929-b78c-ae4b4edd08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3701b18-1781-4e4d-abc8-a8ce304af31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F2E354-100B-4146-97DE-56FF0927DAC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494D276-1D01-4B91-80C6-77ABA3E52AD3}">
  <ds:schemaRefs>
    <ds:schemaRef ds:uri="http://schemas.microsoft.com/sharepoint/v3/contenttype/forms"/>
  </ds:schemaRefs>
</ds:datastoreItem>
</file>

<file path=customXml/itemProps3.xml><?xml version="1.0" encoding="utf-8"?>
<ds:datastoreItem xmlns:ds="http://schemas.openxmlformats.org/officeDocument/2006/customXml" ds:itemID="{797452A7-65DC-41B0-AA50-0C46C7BCAE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21a0c7-989e-4929-b78c-ae4b4edd086a"/>
    <ds:schemaRef ds:uri="f3701b18-1781-4e4d-abc8-a8ce304af3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TotalTime>
  <Words>1509</Words>
  <Application>Microsoft Office PowerPoint</Application>
  <PresentationFormat>Widescreen</PresentationFormat>
  <Paragraphs>192</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Arial,Sans-Serif</vt:lpstr>
      <vt:lpstr>Calibri</vt:lpstr>
      <vt:lpstr>Calibri Light</vt:lpstr>
      <vt:lpstr>office theme</vt:lpstr>
      <vt:lpstr>User Guide </vt:lpstr>
      <vt:lpstr>Front Panel User</vt:lpstr>
      <vt:lpstr>PowerPoint Presentation</vt:lpstr>
      <vt:lpstr>Home Page</vt:lpstr>
      <vt:lpstr>Key speakers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Panel User</vt:lpstr>
      <vt:lpstr>PowerPoint Presentation</vt:lpstr>
      <vt:lpstr>Login Page</vt:lpstr>
      <vt:lpstr>Admin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Kulatunga A. R. it19136134</cp:lastModifiedBy>
  <cp:revision>64</cp:revision>
  <dcterms:created xsi:type="dcterms:W3CDTF">2021-07-02T17:13:59Z</dcterms:created>
  <dcterms:modified xsi:type="dcterms:W3CDTF">2021-07-04T09:29:53Z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0x01010034BCC994F2F2DB4886FB2E5EFC453FAF</vt:lpwstr>
  </property>
</Properties>
</file>